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4136" r:id="rId3"/>
    <p:sldMasterId id="2147484149" r:id="rId4"/>
    <p:sldMasterId id="2147484161" r:id="rId5"/>
  </p:sldMasterIdLst>
  <p:notesMasterIdLst>
    <p:notesMasterId r:id="rId83"/>
  </p:notesMasterIdLst>
  <p:handoutMasterIdLst>
    <p:handoutMasterId r:id="rId84"/>
  </p:handoutMasterIdLst>
  <p:sldIdLst>
    <p:sldId id="860" r:id="rId6"/>
    <p:sldId id="861" r:id="rId7"/>
    <p:sldId id="862" r:id="rId8"/>
    <p:sldId id="863" r:id="rId9"/>
    <p:sldId id="864" r:id="rId10"/>
    <p:sldId id="865" r:id="rId11"/>
    <p:sldId id="899" r:id="rId12"/>
    <p:sldId id="867" r:id="rId13"/>
    <p:sldId id="868" r:id="rId14"/>
    <p:sldId id="869" r:id="rId15"/>
    <p:sldId id="870" r:id="rId16"/>
    <p:sldId id="871" r:id="rId17"/>
    <p:sldId id="872" r:id="rId18"/>
    <p:sldId id="873" r:id="rId19"/>
    <p:sldId id="874" r:id="rId20"/>
    <p:sldId id="875" r:id="rId21"/>
    <p:sldId id="876" r:id="rId22"/>
    <p:sldId id="877" r:id="rId23"/>
    <p:sldId id="878" r:id="rId24"/>
    <p:sldId id="879" r:id="rId25"/>
    <p:sldId id="880" r:id="rId26"/>
    <p:sldId id="881" r:id="rId27"/>
    <p:sldId id="882" r:id="rId28"/>
    <p:sldId id="883" r:id="rId29"/>
    <p:sldId id="884" r:id="rId30"/>
    <p:sldId id="885" r:id="rId31"/>
    <p:sldId id="886" r:id="rId32"/>
    <p:sldId id="887" r:id="rId33"/>
    <p:sldId id="888" r:id="rId34"/>
    <p:sldId id="889" r:id="rId35"/>
    <p:sldId id="890" r:id="rId36"/>
    <p:sldId id="891" r:id="rId37"/>
    <p:sldId id="892" r:id="rId38"/>
    <p:sldId id="893" r:id="rId39"/>
    <p:sldId id="894" r:id="rId40"/>
    <p:sldId id="895" r:id="rId41"/>
    <p:sldId id="896" r:id="rId42"/>
    <p:sldId id="897" r:id="rId43"/>
    <p:sldId id="821" r:id="rId44"/>
    <p:sldId id="822" r:id="rId45"/>
    <p:sldId id="823" r:id="rId46"/>
    <p:sldId id="824" r:id="rId47"/>
    <p:sldId id="825" r:id="rId48"/>
    <p:sldId id="826" r:id="rId49"/>
    <p:sldId id="827" r:id="rId50"/>
    <p:sldId id="828" r:id="rId51"/>
    <p:sldId id="829" r:id="rId52"/>
    <p:sldId id="830" r:id="rId53"/>
    <p:sldId id="831" r:id="rId54"/>
    <p:sldId id="832" r:id="rId55"/>
    <p:sldId id="833" r:id="rId56"/>
    <p:sldId id="834" r:id="rId57"/>
    <p:sldId id="835" r:id="rId58"/>
    <p:sldId id="836" r:id="rId59"/>
    <p:sldId id="837" r:id="rId60"/>
    <p:sldId id="838" r:id="rId61"/>
    <p:sldId id="839" r:id="rId62"/>
    <p:sldId id="840" r:id="rId63"/>
    <p:sldId id="841" r:id="rId64"/>
    <p:sldId id="842" r:id="rId65"/>
    <p:sldId id="843" r:id="rId66"/>
    <p:sldId id="844" r:id="rId67"/>
    <p:sldId id="898" r:id="rId68"/>
    <p:sldId id="846" r:id="rId69"/>
    <p:sldId id="847" r:id="rId70"/>
    <p:sldId id="848" r:id="rId71"/>
    <p:sldId id="849" r:id="rId72"/>
    <p:sldId id="850" r:id="rId73"/>
    <p:sldId id="851" r:id="rId74"/>
    <p:sldId id="852" r:id="rId75"/>
    <p:sldId id="853" r:id="rId76"/>
    <p:sldId id="854" r:id="rId77"/>
    <p:sldId id="855" r:id="rId78"/>
    <p:sldId id="856" r:id="rId79"/>
    <p:sldId id="857" r:id="rId80"/>
    <p:sldId id="858" r:id="rId81"/>
    <p:sldId id="859" r:id="rId8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FFFF"/>
    <a:srgbClr val="FFFF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3" autoAdjust="0"/>
    <p:restoredTop sz="91340" autoAdjust="0"/>
  </p:normalViewPr>
  <p:slideViewPr>
    <p:cSldViewPr>
      <p:cViewPr>
        <p:scale>
          <a:sx n="80" d="100"/>
          <a:sy n="80" d="100"/>
        </p:scale>
        <p:origin x="-1392" y="-6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F2A9254-CD07-46D5-85C3-3CF9B0D9DB11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9E1EA51-7F63-4E53-BF64-EE2CDAF8322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679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AE7642D-5E16-491A-BEFE-2A8616191ECB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D2129CD-6EDC-4655-8DC9-58F8345CF10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5641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小至地上的螞蟻，大至宇宙銀河，無一不遠超過人所能理解，也常常讓我們讚嘆不已。若真有一位奇妙的創造主，你怎能錯過認識祂的機會呢？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62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fld id="{2701C369-ED66-48D0-BF71-2455E9885141}" type="slidenum">
              <a:rPr kumimoji="0" lang="zh-TW" altLang="en-US" smtClean="0">
                <a:solidFill>
                  <a:prstClr val="black"/>
                </a:solidFill>
              </a:rPr>
              <a:pPr eaLnBrk="1" hangingPunct="1"/>
              <a:t>1</a:t>
            </a:fld>
            <a:endParaRPr kumimoji="0" lang="zh-TW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檸檬的果肉含大量的維他命</a:t>
            </a:r>
            <a:r>
              <a:rPr lang="en-US" altLang="zh-TW" smtClean="0"/>
              <a:t>C</a:t>
            </a:r>
            <a:r>
              <a:rPr lang="zh-TW" altLang="en-US" smtClean="0"/>
              <a:t>，是夏天人體補充維他命</a:t>
            </a:r>
            <a:r>
              <a:rPr lang="en-US" altLang="zh-TW" smtClean="0"/>
              <a:t>C</a:t>
            </a:r>
            <a:r>
              <a:rPr lang="zh-TW" altLang="en-US" smtClean="0"/>
              <a:t>的重要來源。</a:t>
            </a:r>
            <a:endParaRPr lang="en-US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馬鈴薯亦含有大量的維他命</a:t>
            </a:r>
            <a:r>
              <a:rPr lang="en-US" altLang="zh-TW" smtClean="0"/>
              <a:t>C</a:t>
            </a:r>
            <a:r>
              <a:rPr lang="zh-TW" altLang="en-US" smtClean="0"/>
              <a:t>，因產於冬季，是冬天補充維他命</a:t>
            </a:r>
            <a:r>
              <a:rPr lang="en-US" altLang="zh-TW" smtClean="0"/>
              <a:t>C</a:t>
            </a:r>
            <a:r>
              <a:rPr lang="zh-TW" altLang="en-US" smtClean="0"/>
              <a:t>的來源。</a:t>
            </a:r>
          </a:p>
        </p:txBody>
      </p:sp>
      <p:sp>
        <p:nvSpPr>
          <p:cNvPr id="1095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fld id="{0C26040A-D1DB-40F4-9277-718F69E7B0E1}" type="slidenum">
              <a:rPr kumimoji="0" lang="zh-TW" altLang="en-US" smtClean="0">
                <a:solidFill>
                  <a:prstClr val="black"/>
                </a:solidFill>
              </a:rPr>
              <a:pPr eaLnBrk="1" hangingPunct="1"/>
              <a:t>12</a:t>
            </a:fld>
            <a:endParaRPr kumimoji="0" lang="zh-TW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水筆仔的幼苗在母株上成熟後才會自母體脫落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並插入附近的泥土中繼續成長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形成茂密的紅樹林，保護沿海的河岸不被侵蝕</a:t>
            </a:r>
            <a:endParaRPr lang="en-US" altLang="zh-TW" smtClean="0"/>
          </a:p>
          <a:p>
            <a:pPr eaLnBrk="1" hangingPunct="1">
              <a:spcBef>
                <a:spcPct val="0"/>
              </a:spcBef>
            </a:pPr>
            <a:endParaRPr lang="en-US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蒲公英種子隨著風飛翔，繁衍到極遠的地方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藉風媒傳播，避免擁擠的生長，搶奪有限的資源</a:t>
            </a:r>
          </a:p>
        </p:txBody>
      </p:sp>
      <p:sp>
        <p:nvSpPr>
          <p:cNvPr id="1157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fld id="{973CE580-D99C-4E49-AB5B-C11FA6DD1D69}" type="slidenum">
              <a:rPr kumimoji="0" lang="zh-TW" altLang="en-US" smtClean="0">
                <a:solidFill>
                  <a:prstClr val="black"/>
                </a:solidFill>
              </a:rPr>
              <a:pPr eaLnBrk="1" hangingPunct="1"/>
              <a:t>14</a:t>
            </a:fld>
            <a:endParaRPr kumimoji="0" lang="zh-TW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朝陽予人欣喜、朝氣的聯想，彷彿在喚醒大地，迎向新的一天。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夕陽西沈，代表大地結束一天的工作，落日餘暉引領每個回家腳步。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55A3-B69C-4023-B778-29E50DD94269}" type="slidenum">
              <a:rPr lang="zh-TW" altLang="en-US" smtClean="0">
                <a:solidFill>
                  <a:prstClr val="black"/>
                </a:solidFill>
              </a:rPr>
              <a:pPr/>
              <a:t>22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1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月亮盈缺自古以來就是文學創作的材料，也是許多思鄉遊子的寄情之物。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月球作為繞行地球軌道的一顆衛星，不止可以為人類定時節，更是引發海洋潮汐的原因。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55A3-B69C-4023-B778-29E50DD94269}" type="slidenum">
              <a:rPr lang="zh-TW" altLang="en-US" smtClean="0">
                <a:solidFill>
                  <a:prstClr val="black"/>
                </a:solidFill>
              </a:rPr>
              <a:pPr/>
              <a:t>23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72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55A3-B69C-4023-B778-29E50DD94269}" type="slidenum">
              <a:rPr lang="zh-TW" altLang="en-US" smtClean="0">
                <a:solidFill>
                  <a:prstClr val="black"/>
                </a:solidFill>
              </a:rPr>
              <a:pPr/>
              <a:t>24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00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255A3-B69C-4023-B778-29E50DD94269}" type="slidenum">
              <a:rPr lang="zh-TW" altLang="en-US">
                <a:solidFill>
                  <a:prstClr val="black"/>
                </a:solidFill>
              </a:rPr>
              <a:pPr/>
              <a:t>25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00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2129CD-6EDC-4655-8DC9-58F8345CF10B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47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331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fld id="{FAD217C1-AC4C-4CEF-B015-F254D2C86216}" type="slidenum">
              <a:rPr kumimoji="0" lang="zh-TW" altLang="en-US" smtClean="0">
                <a:solidFill>
                  <a:prstClr val="black"/>
                </a:solidFill>
              </a:rPr>
              <a:pPr eaLnBrk="1" hangingPunct="1"/>
              <a:t>37</a:t>
            </a:fld>
            <a:endParaRPr kumimoji="0" lang="zh-TW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2129CD-6EDC-4655-8DC9-58F8345CF10B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74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2129CD-6EDC-4655-8DC9-58F8345CF10B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569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zh-TW" altLang="en-US" smtClean="0"/>
              <a:t>太陽供應人和所有生物源頭的能量，沒有了太陽，萬物都無法生存。</a:t>
            </a:r>
            <a:endParaRPr lang="en-US" altLang="zh-TW" smtClean="0"/>
          </a:p>
          <a:p>
            <a:pPr marL="228600" indent="-228600" eaLnBrk="1" hangingPunct="1">
              <a:spcBef>
                <a:spcPct val="0"/>
              </a:spcBef>
              <a:buFontTx/>
              <a:buAutoNum type="arabicPeriod" startAt="2"/>
            </a:pPr>
            <a:r>
              <a:rPr lang="zh-TW" altLang="en-US" smtClean="0"/>
              <a:t>取得陽光不需任何代價。</a:t>
            </a:r>
            <a:endParaRPr lang="en-US" altLang="zh-TW" smtClean="0"/>
          </a:p>
          <a:p>
            <a:pPr marL="228600" indent="-228600" eaLnBrk="1" hangingPunct="1">
              <a:spcBef>
                <a:spcPct val="0"/>
              </a:spcBef>
              <a:buFontTx/>
              <a:buAutoNum type="arabicPeriod" startAt="2"/>
            </a:pPr>
            <a:r>
              <a:rPr lang="zh-TW" altLang="en-US" smtClean="0"/>
              <a:t>空氣是所有生命的必需元素，取得容易、而且免費。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 startAt="2"/>
            </a:pPr>
            <a:r>
              <a:rPr lang="zh-TW" altLang="en-US" smtClean="0"/>
              <a:t>人平均只要超過</a:t>
            </a:r>
            <a:r>
              <a:rPr lang="en-US" altLang="zh-TW" smtClean="0"/>
              <a:t>5</a:t>
            </a:r>
            <a:r>
              <a:rPr lang="zh-TW" altLang="en-US" smtClean="0"/>
              <a:t>分鐘不呼吸就會死亡。</a:t>
            </a:r>
            <a:endParaRPr lang="en-US" altLang="zh-TW" smtClean="0"/>
          </a:p>
          <a:p>
            <a:pPr marL="228600" indent="-228600" eaLnBrk="1" hangingPunct="1">
              <a:spcBef>
                <a:spcPct val="0"/>
              </a:spcBef>
              <a:buFontTx/>
              <a:buAutoNum type="arabicPeriod" startAt="2"/>
            </a:pPr>
            <a:r>
              <a:rPr lang="zh-TW" altLang="en-US" smtClean="0"/>
              <a:t>鑽石與翡翠非人類生存必需品。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 startAt="2"/>
            </a:pPr>
            <a:r>
              <a:rPr lang="zh-TW" altLang="en-US" smtClean="0"/>
              <a:t>它們都非常罕有，且需付上極大的代價。</a:t>
            </a:r>
          </a:p>
        </p:txBody>
      </p:sp>
      <p:sp>
        <p:nvSpPr>
          <p:cNvPr id="993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fld id="{29B2B781-ADA7-4C7F-8D6C-223492B400EF}" type="slidenum">
              <a:rPr kumimoji="0" lang="zh-TW" altLang="en-US" smtClean="0">
                <a:solidFill>
                  <a:prstClr val="black"/>
                </a:solidFill>
              </a:rPr>
              <a:pPr eaLnBrk="1" hangingPunct="1"/>
              <a:t>3</a:t>
            </a:fld>
            <a:endParaRPr kumimoji="0" lang="zh-TW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341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fld id="{AE0B7A5B-C326-481E-80AA-959FEF28ACB7}" type="slidenum">
              <a:rPr kumimoji="0" lang="zh-TW" altLang="en-US" smtClean="0">
                <a:solidFill>
                  <a:prstClr val="black"/>
                </a:solidFill>
              </a:rPr>
              <a:pPr eaLnBrk="1" hangingPunct="1"/>
              <a:t>77</a:t>
            </a:fld>
            <a:endParaRPr kumimoji="0" lang="zh-TW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endParaRPr lang="zh-TW" altLang="en-US" dirty="0" smtClean="0"/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fld id="{9F2A1BD7-B530-4CD6-85E1-879BCCA341D1}" type="slidenum">
              <a:rPr kumimoji="0" lang="zh-TW" altLang="en-US" smtClean="0">
                <a:solidFill>
                  <a:prstClr val="black"/>
                </a:solidFill>
              </a:rPr>
              <a:pPr eaLnBrk="1" hangingPunct="1"/>
              <a:t>4</a:t>
            </a:fld>
            <a:endParaRPr kumimoji="0" lang="zh-TW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1013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fld id="{161654E2-A74C-4EF1-867D-AE2C69391FE9}" type="slidenum">
              <a:rPr kumimoji="0" lang="zh-TW" altLang="en-US" smtClean="0">
                <a:solidFill>
                  <a:prstClr val="black"/>
                </a:solidFill>
              </a:rPr>
              <a:pPr eaLnBrk="1" hangingPunct="1"/>
              <a:t>5</a:t>
            </a:fld>
            <a:endParaRPr kumimoji="0" lang="zh-TW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1013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fld id="{161654E2-A74C-4EF1-867D-AE2C69391FE9}" type="slidenum">
              <a:rPr kumimoji="0" lang="zh-TW" altLang="en-US" smtClean="0">
                <a:solidFill>
                  <a:prstClr val="black"/>
                </a:solidFill>
              </a:rPr>
              <a:pPr eaLnBrk="1" hangingPunct="1"/>
              <a:t>6</a:t>
            </a:fld>
            <a:endParaRPr kumimoji="0" lang="zh-TW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13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fld id="{161654E2-A74C-4EF1-867D-AE2C69391FE9}" type="slidenum">
              <a:rPr kumimoji="0" lang="zh-TW" altLang="en-US" smtClean="0">
                <a:solidFill>
                  <a:prstClr val="black"/>
                </a:solidFill>
              </a:rPr>
              <a:pPr eaLnBrk="1" hangingPunct="1"/>
              <a:t>7</a:t>
            </a:fld>
            <a:endParaRPr kumimoji="0" lang="zh-TW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TW" altLang="en-US" dirty="0" smtClean="0"/>
              <a:t>彩色的花在日間更容易辨識。花香不持久，在日光下容易揮發。</a:t>
            </a:r>
            <a:endParaRPr lang="en-US" altLang="zh-TW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zh-TW" altLang="en-US" dirty="0" smtClean="0"/>
              <a:t>白天的花以鮮艷的顏色來吸引昆蟲。</a:t>
            </a:r>
            <a:endParaRPr lang="en-US" altLang="zh-TW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zh-TW" altLang="en-US" dirty="0" smtClean="0"/>
              <a:t>白色的花在夜間容易辨識。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zh-TW" altLang="en-US" dirty="0" smtClean="0"/>
              <a:t>夜間的花以濃郁的香味來吸引昆蟲。</a:t>
            </a:r>
            <a:endParaRPr lang="en-US" altLang="zh-TW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1034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fld id="{64CBFB8B-BCEF-4FA5-985C-CCCC64D801C7}" type="slidenum">
              <a:rPr kumimoji="0" lang="zh-TW" altLang="en-US" smtClean="0">
                <a:solidFill>
                  <a:prstClr val="black"/>
                </a:solidFill>
              </a:rPr>
              <a:pPr eaLnBrk="1" hangingPunct="1"/>
              <a:t>8</a:t>
            </a:fld>
            <a:endParaRPr kumimoji="0" lang="zh-TW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好看的不好吃，但觀賞價值高，這是誰為我們安排？</a:t>
            </a:r>
            <a:endParaRPr lang="en-US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好吃的雖不好看，但營養價值高，是人類極重要的食物來源。這是誰早已安排好？</a:t>
            </a:r>
          </a:p>
        </p:txBody>
      </p:sp>
      <p:sp>
        <p:nvSpPr>
          <p:cNvPr id="1044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fld id="{A37949AE-F3DE-4DCB-A5EC-47F2149ED9AF}" type="slidenum">
              <a:rPr kumimoji="0" lang="zh-TW" altLang="en-US" smtClean="0">
                <a:solidFill>
                  <a:prstClr val="black"/>
                </a:solidFill>
              </a:rPr>
              <a:pPr eaLnBrk="1" hangingPunct="1"/>
              <a:t>9</a:t>
            </a:fld>
            <a:endParaRPr kumimoji="0" lang="zh-TW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zh-TW" altLang="en-US" smtClean="0"/>
              <a:t>生長在熱帶地區的水果，固外殼相當厚，為防止水分的流失。</a:t>
            </a:r>
            <a:endParaRPr lang="en-US" altLang="zh-TW" smtClean="0"/>
          </a:p>
          <a:p>
            <a:pPr marL="228600" indent="-228600" eaLnBrk="1" hangingPunct="1">
              <a:spcBef>
                <a:spcPct val="0"/>
              </a:spcBef>
              <a:buFontTx/>
              <a:buAutoNum type="arabicPeriod" startAt="2"/>
            </a:pPr>
            <a:r>
              <a:rPr lang="zh-TW" altLang="en-US" smtClean="0"/>
              <a:t>含水量多是為了幫助當地人民補充水分。</a:t>
            </a:r>
            <a:endParaRPr lang="en-US" altLang="zh-TW" smtClean="0"/>
          </a:p>
          <a:p>
            <a:pPr marL="228600" indent="-228600" eaLnBrk="1" hangingPunct="1">
              <a:spcBef>
                <a:spcPct val="0"/>
              </a:spcBef>
              <a:buFontTx/>
              <a:buAutoNum type="arabicPeriod" startAt="2"/>
            </a:pPr>
            <a:r>
              <a:rPr lang="zh-TW" altLang="en-US" smtClean="0"/>
              <a:t>生在寒帶地區的水果，擁有相當高的維他命Ｃ。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 startAt="2"/>
            </a:pPr>
            <a:r>
              <a:rPr lang="zh-TW" altLang="en-US" smtClean="0"/>
              <a:t>寒帶地區不需要擔心散熱問題所以外皮相當的薄。</a:t>
            </a:r>
          </a:p>
        </p:txBody>
      </p:sp>
      <p:sp>
        <p:nvSpPr>
          <p:cNvPr id="1065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fld id="{988997E3-56C2-4B36-817E-398E6BE103A2}" type="slidenum">
              <a:rPr kumimoji="0" lang="zh-TW" altLang="en-US" smtClean="0">
                <a:solidFill>
                  <a:prstClr val="black"/>
                </a:solidFill>
              </a:rPr>
              <a:pPr eaLnBrk="1" hangingPunct="1"/>
              <a:t>11</a:t>
            </a:fld>
            <a:endParaRPr kumimoji="0" lang="zh-TW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0F505-E2DE-4246-82E6-F67C27016AC9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75002-AB3C-4575-9E02-1F3000378A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8881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9ECE3-CD4F-49CA-AC65-3C1019BD22A8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257DA-5423-4084-9433-E9C909B7BC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514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7352E-7DFD-43F4-AE5B-ACCD45712145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4D767-31EA-4E5B-8D6D-C9C0DA5B017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9947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CC28C608-9C1F-442D-B254-92E3081C7C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882185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F8A08F96-BB9E-4691-ADD1-55A7A5C116F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427185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27DBA60C-3E10-4180-89DD-5B0F22A8D03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778769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BDAEFA6B-E277-476B-AC0F-96EDA11A14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244516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FEC93400-FD39-4661-856F-669E802970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077167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B8924F11-DFB2-4A0E-AA3F-11D9F49A5F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870423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9099A3AF-F0D0-4CE5-82D5-F4570727F54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082635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29757250-10F3-47F6-9F77-8890B0EC55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250075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7E42-67B8-4929-9C67-72784124128A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1AB53-29BB-436A-8884-85ECE12548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3301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51D5297E-4943-4F4B-B89A-76141FD53B9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811521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D5E9E7BA-44C9-4189-AF86-AE1B50DE09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890077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8EF4636E-2FA5-4210-A8C2-C1D4B906D7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551405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B80BA-5FB7-4DDD-AD83-B48E9D7038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2586040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E20B2584-D176-425F-B4D6-3EA75756F9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683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648A4BE8-5B50-47B2-BFD3-39505373B99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163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C15C31F4-A05D-43D5-B7D6-AEB8665322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3055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DF9E44B9-F2F9-491F-8230-DD6C32331B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3377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680C1305-A0AD-4947-9BB9-2790614134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9014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C93F7CD7-A39A-4DDA-B571-B0611DBB6C5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589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D4D1-2278-4FB3-AB84-76AC9F8431C1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7E3A1-41ED-43ED-9EC5-ABE7379958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211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C924EDA3-11DC-467B-BC08-219EB49794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5435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6BA680DC-738A-4782-AECD-D1B3D9D27A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4266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8C0258E8-3E83-4B3B-81B1-D39ECE2B2E7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0855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4B05A80F-B0DE-438B-ACEC-45FD08A09C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33142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F0E69D3C-DA08-4159-9484-2F62F98E78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9268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101AD0FA-D166-4F2A-8180-C82C00E3A8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50139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888D1CE-CA4E-4C6C-A9C2-0CC3D19851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5816019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90DAEBE-37C4-45B5-9EE0-2D247AF08D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2594960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FF35E51-31AE-4855-BA64-BC1E85A394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4683889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448D2C1-5B5D-4892-9279-C55D2CDDBD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145673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5C5DF-0D1F-43C3-9F10-1A8F8EA26402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A9240-531E-41F0-85B0-F232EF57309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89011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803F94F-5AFD-4C09-A6C9-2132C7BBB7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2350950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3EA3CC2-85DB-4C1C-9430-4832CE40A3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646426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7CC4C1E-763F-47D0-AD06-477D998D31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0277388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43DD6C1-31F4-4C23-9EFC-DE3D8ABE32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673812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32A68E7-2272-4AE4-9AFA-A43AAFF63A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6506071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7632917-A371-443F-B855-DD2ADF7661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1780652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3025E90-1D92-47AD-92DF-2077DC8F737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0006897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FC524-A20D-4A3A-8785-5DBE2648060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09343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34E17-AC15-4CC3-B092-991115445CE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83478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317A1-9D3E-4D08-8D26-7ADBD3CE62E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2283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CBE44-D68C-43A4-BB90-DCEDA200B7A5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3B13-455B-4881-9A37-CC2A10312F6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40523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3D47F-2792-408F-9533-76F10D3B69B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74645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69AD6-FA40-421B-A8E2-C436B3EE879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86832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CF92F-15E6-4C10-8F1E-547AB5E8CFD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7848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12F45-31A2-4D1C-A65D-95B6AEBE638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5245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B8721-B547-4558-AE8B-6C834D7F584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42169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F7CB2-EC5B-4007-AB04-E366F1CC09E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60677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BA7F1-D2A0-43E0-A533-5956FF94C196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77123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C1B97-8A3E-4516-B5D1-BD1F4816FBB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7374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43A10-93CA-42EF-B791-DB99825A7717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A4936-FFC8-4E35-A6EC-6A6D9EF3D0B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561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2F40F-F85F-44FD-A690-37315E3660DB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E4606-A3B6-4AC4-B986-0B21CAE9DF1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253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31371-07F0-444C-9E3D-264DB70CD9C6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47700-523C-471B-956D-2816EF27BF8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426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72F03-FE15-40C9-8C59-38F604610974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0000D-3C13-41DF-B402-8BE23CDBD0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869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B758B1D-8A3A-47F6-A530-FB45C1B5DC15}" type="datetimeFigureOut">
              <a:rPr lang="zh-TW" altLang="en-US"/>
              <a:pPr>
                <a:defRPr/>
              </a:pPr>
              <a:t>2017/9/15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34D3202-19AA-46AF-8DBD-B66BBD3A2B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9E2C48F-57C7-4E9D-9881-02579B5378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4135" r:id="rId1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3BBF36E-F734-45BE-8329-123D8FB2E66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861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  <p:sldLayoutId id="21474841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0A5802B-336A-48E7-BD4A-7C6D82C44C6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087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EE2113-7C8F-4A28-8D53-93E9DDCA99A9}" type="slidenum">
              <a:rPr lang="en-US" altLang="zh-TW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 altLang="zh-TW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33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e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235" y="-6452617"/>
            <a:ext cx="9147704" cy="1371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r="544"/>
          <a:stretch/>
        </p:blipFill>
        <p:spPr bwMode="auto">
          <a:xfrm>
            <a:off x="3054350" y="2838450"/>
            <a:ext cx="3035300" cy="230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t="6370" r="7087" b="5120"/>
          <a:stretch/>
        </p:blipFill>
        <p:spPr bwMode="auto">
          <a:xfrm>
            <a:off x="6084885" y="2838449"/>
            <a:ext cx="3054349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479550" y="404813"/>
            <a:ext cx="6192838" cy="2278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萬物皆充滿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智慧與奇妙的設計</a:t>
            </a:r>
            <a:endParaRPr kumimoji="0" lang="zh-TW" alt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dirty="0">
                <a:solidFill>
                  <a:srgbClr val="E300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偶然嗎？</a:t>
            </a:r>
            <a:endParaRPr kumimoji="0" lang="zh-TW" altLang="en-US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95536" y="908720"/>
            <a:ext cx="835292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8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9" pitchFamily="18" charset="-120"/>
                <a:ea typeface="華康明體 Std W9" pitchFamily="18" charset="-120"/>
              </a:rPr>
              <a:t>到底有沒有神？</a:t>
            </a:r>
            <a:endParaRPr lang="en-US" altLang="zh-TW" sz="88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9" pitchFamily="18" charset="-120"/>
              <a:ea typeface="華康明體 Std W9" pitchFamily="18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899" r="-1" b="19743"/>
          <a:stretch/>
        </p:blipFill>
        <p:spPr bwMode="auto">
          <a:xfrm>
            <a:off x="0" y="2838450"/>
            <a:ext cx="30543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41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8.33333E-7 0.850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14321" y="188913"/>
            <a:ext cx="1369794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弱小的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96136" y="188913"/>
            <a:ext cx="1512168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兇猛的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34600"/>
          <a:stretch/>
        </p:blipFill>
        <p:spPr bwMode="auto">
          <a:xfrm>
            <a:off x="0" y="836613"/>
            <a:ext cx="42926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07950" y="90805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家豬</a:t>
            </a:r>
            <a:endParaRPr lang="zh-TW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</p:txBody>
      </p:sp>
      <p:pic>
        <p:nvPicPr>
          <p:cNvPr id="67593" name="圖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278" r="29630" b="688"/>
          <a:stretch/>
        </p:blipFill>
        <p:spPr bwMode="auto">
          <a:xfrm>
            <a:off x="4837113" y="836613"/>
            <a:ext cx="4306887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8316416" y="90805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0000"/>
                </a:solidFill>
                <a:latin typeface="華康黑體 Std W7" pitchFamily="34" charset="-120"/>
                <a:ea typeface="華康黑體 Std W7" pitchFamily="34" charset="-120"/>
              </a:rPr>
              <a:t>獅子</a:t>
            </a:r>
            <a:endParaRPr lang="zh-TW" altLang="en-US" dirty="0">
              <a:solidFill>
                <a:srgbClr val="000000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957763" y="1484784"/>
            <a:ext cx="4032250" cy="46166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0" lang="zh-TW" altLang="en-US" sz="2400" dirty="0" smtClean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最多可生</a:t>
            </a:r>
            <a:r>
              <a:rPr kumimoji="0" lang="en-US" altLang="zh-TW" sz="2400" dirty="0" smtClean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15</a:t>
            </a:r>
            <a:r>
              <a:rPr kumimoji="0" lang="zh-TW" altLang="en-US" sz="2400" dirty="0" smtClean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隻</a:t>
            </a:r>
            <a:endParaRPr kumimoji="0" lang="zh-TW" altLang="en-US" sz="2400" dirty="0">
              <a:solidFill>
                <a:srgbClr val="0000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07950" y="1484784"/>
            <a:ext cx="4032250" cy="46166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0" lang="zh-TW" altLang="en-US" sz="2400" dirty="0" smtClean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最多可生</a:t>
            </a:r>
            <a:r>
              <a:rPr kumimoji="0" lang="en-US" altLang="zh-TW" sz="2400" dirty="0" smtClean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750</a:t>
            </a:r>
            <a:r>
              <a:rPr kumimoji="0" lang="zh-TW" altLang="en-US" sz="2400" dirty="0" smtClean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隻</a:t>
            </a:r>
            <a:endParaRPr kumimoji="0" lang="zh-TW" altLang="en-US" sz="2400" dirty="0">
              <a:solidFill>
                <a:srgbClr val="0000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57988" y="19002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生得多</a:t>
            </a:r>
          </a:p>
        </p:txBody>
      </p:sp>
      <p:sp>
        <p:nvSpPr>
          <p:cNvPr id="7" name="矩形 6"/>
          <p:cNvSpPr/>
          <p:nvPr/>
        </p:nvSpPr>
        <p:spPr>
          <a:xfrm>
            <a:off x="6876256" y="187980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生得少</a:t>
            </a:r>
          </a:p>
        </p:txBody>
      </p:sp>
    </p:spTree>
    <p:extLst>
      <p:ext uri="{BB962C8B-B14F-4D97-AF65-F5344CB8AC3E}">
        <p14:creationId xmlns:p14="http://schemas.microsoft.com/office/powerpoint/2010/main" val="3220524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8" grpId="0"/>
      <p:bldP spid="10" grpId="0" animBg="1"/>
      <p:bldP spid="11" grpId="0" animBg="1"/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99591" y="188913"/>
            <a:ext cx="2232249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熱帶的水果</a:t>
            </a:r>
            <a:endParaRPr kumimoji="0"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2120" y="189936"/>
            <a:ext cx="2088232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寒帶的</a:t>
            </a:r>
            <a:r>
              <a:rPr kumimoji="0"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水果</a:t>
            </a:r>
            <a:endParaRPr kumimoji="0"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3" b="79"/>
          <a:stretch>
            <a:fillRect/>
          </a:stretch>
        </p:blipFill>
        <p:spPr bwMode="auto">
          <a:xfrm>
            <a:off x="0" y="836613"/>
            <a:ext cx="4316413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0" b="14290"/>
          <a:stretch>
            <a:fillRect/>
          </a:stretch>
        </p:blipFill>
        <p:spPr bwMode="auto">
          <a:xfrm>
            <a:off x="0" y="3775075"/>
            <a:ext cx="4316413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07950" y="908050"/>
            <a:ext cx="6461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椰子</a:t>
            </a:r>
          </a:p>
        </p:txBody>
      </p:sp>
      <p:sp>
        <p:nvSpPr>
          <p:cNvPr id="14" name="矩形 13"/>
          <p:cNvSpPr/>
          <p:nvPr/>
        </p:nvSpPr>
        <p:spPr>
          <a:xfrm>
            <a:off x="107950" y="3860800"/>
            <a:ext cx="6461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榴槤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8" b="10622"/>
          <a:stretch>
            <a:fillRect/>
          </a:stretch>
        </p:blipFill>
        <p:spPr bwMode="auto">
          <a:xfrm>
            <a:off x="4827588" y="836613"/>
            <a:ext cx="4316412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t="5111" r="12329" b="6584"/>
          <a:stretch/>
        </p:blipFill>
        <p:spPr bwMode="auto">
          <a:xfrm>
            <a:off x="4827588" y="3775076"/>
            <a:ext cx="4316411" cy="308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8193088" y="908050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>
                <a:solidFill>
                  <a:prstClr val="black"/>
                </a:solidFill>
                <a:latin typeface="華康黑體 Std W7" pitchFamily="34" charset="-120"/>
                <a:ea typeface="華康黑體 Std W7" pitchFamily="34" charset="-120"/>
              </a:rPr>
              <a:t>水蜜桃</a:t>
            </a: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8631238" y="38608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>
                <a:solidFill>
                  <a:prstClr val="black"/>
                </a:solidFill>
                <a:latin typeface="華康黑體 Std W7" pitchFamily="34" charset="-120"/>
                <a:ea typeface="華康黑體 Std W7" pitchFamily="34" charset="-120"/>
              </a:rPr>
              <a:t>梨</a:t>
            </a:r>
          </a:p>
        </p:txBody>
      </p:sp>
      <p:sp>
        <p:nvSpPr>
          <p:cNvPr id="3" name="矩形 2"/>
          <p:cNvSpPr/>
          <p:nvPr/>
        </p:nvSpPr>
        <p:spPr>
          <a:xfrm>
            <a:off x="2661077" y="188913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皮厚</a:t>
            </a:r>
          </a:p>
        </p:txBody>
      </p:sp>
      <p:sp>
        <p:nvSpPr>
          <p:cNvPr id="7" name="矩形 6"/>
          <p:cNvSpPr/>
          <p:nvPr/>
        </p:nvSpPr>
        <p:spPr>
          <a:xfrm>
            <a:off x="7413605" y="189469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皮薄</a:t>
            </a:r>
          </a:p>
        </p:txBody>
      </p:sp>
    </p:spTree>
    <p:extLst>
      <p:ext uri="{BB962C8B-B14F-4D97-AF65-F5344CB8AC3E}">
        <p14:creationId xmlns:p14="http://schemas.microsoft.com/office/powerpoint/2010/main" val="932020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4" grpId="0"/>
      <p:bldP spid="18" grpId="0"/>
      <p:bldP spid="20" grpId="0"/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24295" b="30224"/>
          <a:stretch/>
        </p:blipFill>
        <p:spPr bwMode="auto">
          <a:xfrm>
            <a:off x="4827588" y="3916458"/>
            <a:ext cx="4316412" cy="29524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8110469" y="3987895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kumimoji="0" lang="zh-TW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紅蘿蔔</a:t>
            </a:r>
            <a:endParaRPr kumimoji="0" lang="zh-TW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99593" y="188913"/>
            <a:ext cx="136815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zh-TW" altLang="en-US" sz="2800" dirty="0" smtClean="0">
                <a:solidFill>
                  <a:srgbClr val="FFFF00"/>
                </a:solidFill>
                <a:latin typeface="華康黑體 Std W3" pitchFamily="34" charset="-120"/>
                <a:ea typeface="華康黑體 Std W3" pitchFamily="34" charset="-120"/>
              </a:rPr>
              <a:t>熱帶的</a:t>
            </a:r>
            <a:endParaRPr kumimoji="0" lang="zh-TW" altLang="en-US" sz="2800" dirty="0">
              <a:solidFill>
                <a:srgbClr val="FFFF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24128" y="200568"/>
            <a:ext cx="136815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zh-TW" altLang="en-US" sz="2800" dirty="0" smtClean="0">
                <a:solidFill>
                  <a:srgbClr val="FFFF00"/>
                </a:solidFill>
                <a:latin typeface="華康黑體 Std W3" pitchFamily="34" charset="-120"/>
                <a:ea typeface="華康黑體 Std W3" pitchFamily="34" charset="-120"/>
              </a:rPr>
              <a:t>寒帶的</a:t>
            </a:r>
            <a:endParaRPr kumimoji="0" lang="zh-TW" altLang="en-US" sz="2800" dirty="0">
              <a:solidFill>
                <a:srgbClr val="FFFF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t="9212" r="4350" b="16997"/>
          <a:stretch/>
        </p:blipFill>
        <p:spPr bwMode="auto">
          <a:xfrm>
            <a:off x="0" y="836613"/>
            <a:ext cx="4316413" cy="295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07950" y="908050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dirty="0">
                <a:solidFill>
                  <a:prstClr val="black"/>
                </a:solidFill>
                <a:latin typeface="華康黑體 Std W7" pitchFamily="34" charset="-120"/>
                <a:ea typeface="華康黑體 Std W7" pitchFamily="34" charset="-120"/>
              </a:rPr>
              <a:t>檸檬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273" r="15521" b="3407"/>
          <a:stretch/>
        </p:blipFill>
        <p:spPr bwMode="auto">
          <a:xfrm>
            <a:off x="4827588" y="836613"/>
            <a:ext cx="4316412" cy="29524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8121650" y="908050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kumimoji="0" lang="zh-TW" altLang="en-US" dirty="0">
                <a:solidFill>
                  <a:prstClr val="black"/>
                </a:solidFill>
                <a:latin typeface="華康黑體 Std W7" pitchFamily="34" charset="-120"/>
                <a:ea typeface="華康黑體 Std W7" pitchFamily="34" charset="-120"/>
              </a:rPr>
              <a:t>馬鈴薯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957763" y="5805488"/>
            <a:ext cx="4032250" cy="830262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kumimoji="0" lang="zh-TW" altLang="en-US" sz="2400" dirty="0">
                <a:solidFill>
                  <a:prstClr val="black"/>
                </a:solidFill>
                <a:latin typeface="華康黑體 Std W9" pitchFamily="34" charset="-120"/>
                <a:ea typeface="華康黑體 Std W9" pitchFamily="34" charset="-120"/>
              </a:rPr>
              <a:t>人體無法製造每天需要的維他命</a:t>
            </a:r>
            <a:r>
              <a:rPr kumimoji="0" lang="en-US" altLang="zh-TW" sz="2400" dirty="0">
                <a:solidFill>
                  <a:prstClr val="black"/>
                </a:solidFill>
                <a:latin typeface="華康黑體 Std W9" pitchFamily="34" charset="-120"/>
                <a:ea typeface="華康黑體 Std W9" pitchFamily="34" charset="-120"/>
              </a:rPr>
              <a:t>C</a:t>
            </a:r>
            <a:r>
              <a:rPr kumimoji="0" lang="zh-TW" altLang="en-US" sz="2400" dirty="0">
                <a:solidFill>
                  <a:prstClr val="black"/>
                </a:solidFill>
                <a:latin typeface="華康黑體 Std W9" pitchFamily="34" charset="-120"/>
                <a:ea typeface="華康黑體 Std W9" pitchFamily="34" charset="-120"/>
              </a:rPr>
              <a:t>，只能從食物中攝取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r="2385" b="13994"/>
          <a:stretch/>
        </p:blipFill>
        <p:spPr bwMode="auto">
          <a:xfrm>
            <a:off x="0" y="3905573"/>
            <a:ext cx="4316413" cy="295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107950" y="4005064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dirty="0" smtClean="0">
                <a:solidFill>
                  <a:prstClr val="black"/>
                </a:solidFill>
                <a:latin typeface="華康黑體 Std W7" pitchFamily="34" charset="-120"/>
                <a:ea typeface="華康黑體 Std W7" pitchFamily="34" charset="-120"/>
              </a:rPr>
              <a:t>西瓜</a:t>
            </a:r>
            <a:endParaRPr kumimoji="0" lang="zh-TW" altLang="en-US" dirty="0">
              <a:solidFill>
                <a:prstClr val="black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79712" y="188913"/>
            <a:ext cx="1487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zh-TW" altLang="en-US" sz="2800" dirty="0">
                <a:solidFill>
                  <a:srgbClr val="FFFF00"/>
                </a:solidFill>
                <a:latin typeface="華康黑體 Std W9" pitchFamily="34" charset="-120"/>
                <a:ea typeface="華康黑體 Std W9" pitchFamily="34" charset="-120"/>
              </a:rPr>
              <a:t>維他命</a:t>
            </a:r>
            <a:r>
              <a:rPr kumimoji="0" lang="en-US" altLang="zh-TW" sz="2800" dirty="0">
                <a:solidFill>
                  <a:srgbClr val="FFFF00"/>
                </a:solidFill>
                <a:latin typeface="華康黑體 Std W9" pitchFamily="34" charset="-120"/>
                <a:ea typeface="華康黑體 Std W9" pitchFamily="34" charset="-120"/>
              </a:rPr>
              <a:t>C</a:t>
            </a:r>
            <a:endParaRPr kumimoji="0" lang="zh-TW" altLang="en-US" sz="2800" dirty="0">
              <a:solidFill>
                <a:srgbClr val="FFFF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04248" y="200101"/>
            <a:ext cx="1487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zh-TW" altLang="en-US" sz="2800" dirty="0">
                <a:solidFill>
                  <a:srgbClr val="FFFF00"/>
                </a:solidFill>
                <a:latin typeface="華康黑體 Std W9" pitchFamily="34" charset="-120"/>
                <a:ea typeface="華康黑體 Std W9" pitchFamily="34" charset="-120"/>
              </a:rPr>
              <a:t>維他命</a:t>
            </a:r>
            <a:r>
              <a:rPr kumimoji="0" lang="en-US" altLang="zh-TW" sz="2800" dirty="0">
                <a:solidFill>
                  <a:srgbClr val="FFFF00"/>
                </a:solidFill>
                <a:latin typeface="華康黑體 Std W9" pitchFamily="34" charset="-120"/>
                <a:ea typeface="華康黑體 Std W9" pitchFamily="34" charset="-120"/>
              </a:rPr>
              <a:t>C</a:t>
            </a:r>
            <a:endParaRPr kumimoji="0" lang="zh-TW" altLang="en-US" sz="2800" dirty="0">
              <a:solidFill>
                <a:srgbClr val="FFFF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27178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6" grpId="0"/>
      <p:bldP spid="12" grpId="0"/>
      <p:bldP spid="18" grpId="0"/>
      <p:bldP spid="8" grpId="0" animBg="1"/>
      <p:bldP spid="16" grpId="0"/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16860" y="189380"/>
            <a:ext cx="2088233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寒帶</a:t>
            </a: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針葉林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70227" y="204696"/>
            <a:ext cx="1781944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熱帶雨林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90" b="3027"/>
          <a:stretch/>
        </p:blipFill>
        <p:spPr bwMode="auto">
          <a:xfrm>
            <a:off x="-1" y="836614"/>
            <a:ext cx="4316413" cy="29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r="3394"/>
          <a:stretch/>
        </p:blipFill>
        <p:spPr bwMode="auto">
          <a:xfrm>
            <a:off x="4827588" y="836613"/>
            <a:ext cx="4316412" cy="298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5" t="15342" r="338" b="15342"/>
          <a:stretch/>
        </p:blipFill>
        <p:spPr bwMode="auto">
          <a:xfrm>
            <a:off x="0" y="3871588"/>
            <a:ext cx="4316412" cy="29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30754" r="20388" b="-37"/>
          <a:stretch/>
        </p:blipFill>
        <p:spPr bwMode="auto">
          <a:xfrm>
            <a:off x="4827588" y="3871588"/>
            <a:ext cx="4316412" cy="298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483768" y="188913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葉細</a:t>
            </a:r>
          </a:p>
        </p:txBody>
      </p:sp>
      <p:sp>
        <p:nvSpPr>
          <p:cNvPr id="7" name="矩形 6"/>
          <p:cNvSpPr/>
          <p:nvPr/>
        </p:nvSpPr>
        <p:spPr>
          <a:xfrm>
            <a:off x="7192590" y="24148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葉寬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874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/>
          <a:stretch>
            <a:fillRect/>
          </a:stretch>
        </p:blipFill>
        <p:spPr bwMode="auto">
          <a:xfrm>
            <a:off x="4827588" y="3762375"/>
            <a:ext cx="43164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14"/>
          <a:stretch>
            <a:fillRect/>
          </a:stretch>
        </p:blipFill>
        <p:spPr bwMode="auto">
          <a:xfrm>
            <a:off x="0" y="3762375"/>
            <a:ext cx="43164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t="10066" r="9793" b="10066"/>
          <a:stretch>
            <a:fillRect/>
          </a:stretch>
        </p:blipFill>
        <p:spPr bwMode="auto">
          <a:xfrm>
            <a:off x="0" y="836613"/>
            <a:ext cx="431641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07950" y="908050"/>
            <a:ext cx="8763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水筆仔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0" b="5850"/>
          <a:stretch>
            <a:fillRect/>
          </a:stretch>
        </p:blipFill>
        <p:spPr bwMode="auto">
          <a:xfrm>
            <a:off x="4827588" y="836613"/>
            <a:ext cx="4316412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8193088" y="908050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latin typeface="華康黑體 Std W7" pitchFamily="34" charset="-120"/>
                <a:ea typeface="華康黑體 Std W7" pitchFamily="34" charset="-120"/>
              </a:rPr>
              <a:t>蒲公英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973931" y="168308"/>
            <a:ext cx="1080121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zh-TW" altLang="en-US" sz="280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種子</a:t>
            </a:r>
            <a:endParaRPr lang="zh-TW" altLang="en-US" sz="2800" dirty="0">
              <a:solidFill>
                <a:srgbClr val="FFFFFF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35177" y="157675"/>
            <a:ext cx="936104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zh-TW" altLang="en-US" sz="280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種子</a:t>
            </a:r>
            <a:endParaRPr lang="zh-TW" altLang="en-US" sz="2800" dirty="0">
              <a:solidFill>
                <a:srgbClr val="FFFFFF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7868" y="188981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FFFFFF"/>
                </a:solidFill>
                <a:latin typeface="華康黑體 Std W3" pitchFamily="34" charset="-120"/>
                <a:ea typeface="華康黑體 Std W3" pitchFamily="34" charset="-120"/>
              </a:rPr>
              <a:t>有腳的</a:t>
            </a:r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37180" y="18864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FFFFFF"/>
                </a:solidFill>
                <a:latin typeface="華康黑體 Std W3" pitchFamily="34" charset="-120"/>
                <a:ea typeface="華康黑體 Std W3" pitchFamily="34" charset="-120"/>
              </a:rPr>
              <a:t>有翅膀的</a:t>
            </a:r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00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4" grpId="0"/>
      <p:bldP spid="6" grpId="0"/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008" r="1" b="8730"/>
          <a:stretch/>
        </p:blipFill>
        <p:spPr bwMode="auto">
          <a:xfrm flipH="1">
            <a:off x="-19801" y="0"/>
            <a:ext cx="9163797" cy="336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07950" y="338317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獅子</a:t>
            </a:r>
            <a:endParaRPr lang="zh-TW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</p:txBody>
      </p:sp>
      <p:pic>
        <p:nvPicPr>
          <p:cNvPr id="67593" name="圖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0" b="15491"/>
          <a:stretch/>
        </p:blipFill>
        <p:spPr bwMode="auto">
          <a:xfrm>
            <a:off x="-19799" y="3362653"/>
            <a:ext cx="9163799" cy="349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07950" y="3604374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zh-TW" altLang="en-US" dirty="0" smtClean="0">
                <a:solidFill>
                  <a:srgbClr val="000000"/>
                </a:solidFill>
                <a:latin typeface="華康黑體 Std W7" pitchFamily="34" charset="-120"/>
                <a:ea typeface="華康黑體 Std W7" pitchFamily="34" charset="-120"/>
              </a:rPr>
              <a:t>斑馬</a:t>
            </a:r>
            <a:endParaRPr lang="zh-TW" altLang="en-US" dirty="0">
              <a:solidFill>
                <a:srgbClr val="000000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19798" y="2839433"/>
            <a:ext cx="9163798" cy="5232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000000"/>
                </a:solidFill>
                <a:latin typeface="Arial" charset="0"/>
                <a:ea typeface="華康黑體 Std W7" pitchFamily="34" charset="-120"/>
              </a:rPr>
              <a:t>融入環境的裝扮</a:t>
            </a:r>
            <a:endParaRPr lang="zh-TW" altLang="en-US" sz="2800" dirty="0">
              <a:solidFill>
                <a:srgbClr val="000000"/>
              </a:solidFill>
              <a:latin typeface="Arial" charset="0"/>
              <a:ea typeface="華康黑體 Std W7" pitchFamily="34" charset="-12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000000"/>
                </a:solidFill>
                <a:latin typeface="Arial" charset="0"/>
                <a:ea typeface="華康黑體 Std W7" pitchFamily="34" charset="-120"/>
              </a:rPr>
              <a:t>模糊視線的衣裳</a:t>
            </a:r>
            <a:endParaRPr lang="zh-TW" altLang="en-US" sz="2800" dirty="0">
              <a:solidFill>
                <a:srgbClr val="000000"/>
              </a:solidFill>
              <a:latin typeface="Arial" charset="0"/>
              <a:ea typeface="華康黑體 Std W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23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5660808832_58813e5f1e_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8" b="27235"/>
          <a:stretch/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1158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5400" dirty="0">
                <a:solidFill>
                  <a:srgbClr val="99CC00"/>
                </a:solidFill>
                <a:ea typeface="華康黑體 Std W9" pitchFamily="34" charset="-120"/>
              </a:rPr>
              <a:t>為什麼有熱帶雨林？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23850" y="5300663"/>
            <a:ext cx="8496300" cy="137318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zh-TW" altLang="en-US" sz="2800" dirty="0">
                <a:solidFill>
                  <a:srgbClr val="009999"/>
                </a:solidFill>
                <a:ea typeface="華康黑體 Std W9" pitchFamily="34" charset="-120"/>
              </a:rPr>
              <a:t>熱帶雨林素有「地球的肺」的稱號，不止能吸收溫室氣體，排放氧氣，也可以涵養水源，為生物帶來棲身之所。</a:t>
            </a:r>
          </a:p>
        </p:txBody>
      </p:sp>
    </p:spTree>
    <p:extLst>
      <p:ext uri="{BB962C8B-B14F-4D97-AF65-F5344CB8AC3E}">
        <p14:creationId xmlns:p14="http://schemas.microsoft.com/office/powerpoint/2010/main" val="3399322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84514010_a0e51cb7ef_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46607"/>
          <a:stretch/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115888"/>
            <a:ext cx="91440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5200" dirty="0">
                <a:solidFill>
                  <a:srgbClr val="08F8DB"/>
                </a:solidFill>
                <a:ea typeface="華康黑體 Std W9" pitchFamily="34" charset="-120"/>
              </a:rPr>
              <a:t>沙漠的好處，你想過嗎？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23850" y="5734050"/>
            <a:ext cx="8496300" cy="94615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zh-TW" altLang="en-US" sz="2800" dirty="0">
                <a:solidFill>
                  <a:srgbClr val="009999"/>
                </a:solidFill>
                <a:ea typeface="華康黑體 Std W9" pitchFamily="34" charset="-120"/>
              </a:rPr>
              <a:t>每年從沙漠吹來的沙塵暴，為生態系統帶來大量的礦物質，是動植物不可多得的營養素。</a:t>
            </a:r>
          </a:p>
        </p:txBody>
      </p:sp>
    </p:spTree>
    <p:extLst>
      <p:ext uri="{BB962C8B-B14F-4D97-AF65-F5344CB8AC3E}">
        <p14:creationId xmlns:p14="http://schemas.microsoft.com/office/powerpoint/2010/main" val="365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94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waterfall-sunlight-wallpap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" r="738"/>
          <a:stretch/>
        </p:blipFill>
        <p:spPr bwMode="auto">
          <a:xfrm>
            <a:off x="-7938" y="1052513"/>
            <a:ext cx="9151938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1158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5400" dirty="0">
                <a:solidFill>
                  <a:srgbClr val="99CC00"/>
                </a:solidFill>
                <a:ea typeface="華康黑體 Std W9" pitchFamily="34" charset="-120"/>
              </a:rPr>
              <a:t>河川的氧氣哪裡來？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23850" y="5775121"/>
            <a:ext cx="8496300" cy="95410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zh-TW" altLang="en-US" sz="2800" dirty="0" smtClean="0">
                <a:solidFill>
                  <a:srgbClr val="009999"/>
                </a:solidFill>
                <a:ea typeface="華康黑體 Std W9" pitchFamily="34" charset="-120"/>
              </a:rPr>
              <a:t>河川流經高低不平的地勢，有時極大的落差甚至會形成瀑布，不斷翻動的水流，為河川帶來豐富的氧氣。</a:t>
            </a:r>
            <a:endParaRPr lang="zh-TW" altLang="en-US" sz="2800" dirty="0">
              <a:solidFill>
                <a:srgbClr val="009999"/>
              </a:solidFill>
              <a:ea typeface="華康黑體 Std W9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5372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3540" b="7206"/>
          <a:stretch/>
        </p:blipFill>
        <p:spPr bwMode="auto">
          <a:xfrm>
            <a:off x="0" y="1000124"/>
            <a:ext cx="91440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115888"/>
            <a:ext cx="91440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5200" dirty="0">
                <a:solidFill>
                  <a:srgbClr val="08F8DB"/>
                </a:solidFill>
                <a:ea typeface="華康黑體 Std W9" pitchFamily="34" charset="-120"/>
              </a:rPr>
              <a:t>海中的氧氣哪裡來？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23850" y="5734050"/>
            <a:ext cx="8496300" cy="94615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zh-TW" altLang="en-US" sz="2800" dirty="0">
                <a:solidFill>
                  <a:srgbClr val="009999"/>
                </a:solidFill>
                <a:ea typeface="華康黑體 Std W9" pitchFamily="34" charset="-120"/>
              </a:rPr>
              <a:t>海水被風吹起一層又一層的波浪，波浪也就把氧氣融入海水中，使海洋生物得以滋生。</a:t>
            </a:r>
          </a:p>
        </p:txBody>
      </p:sp>
    </p:spTree>
    <p:extLst>
      <p:ext uri="{BB962C8B-B14F-4D97-AF65-F5344CB8AC3E}">
        <p14:creationId xmlns:p14="http://schemas.microsoft.com/office/powerpoint/2010/main" val="284360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25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" t="1" r="233" b="-1"/>
          <a:stretch/>
        </p:blipFill>
        <p:spPr bwMode="auto">
          <a:xfrm>
            <a:off x="0" y="0"/>
            <a:ext cx="65584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6558456" y="1700808"/>
            <a:ext cx="226201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zh-TW" altLang="en-US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>你看見這個世界的律嗎？</a:t>
            </a:r>
            <a:endParaRPr lang="zh-TW" altLang="en-US" sz="32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黑體 Std W9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16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4749297782_4a33bcb7f1_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7"/>
          <a:stretch/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58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5400" dirty="0">
                <a:solidFill>
                  <a:srgbClr val="4CB44E"/>
                </a:solidFill>
                <a:ea typeface="華康黑體 Std W9" pitchFamily="34" charset="-120"/>
              </a:rPr>
              <a:t>大雨不能缺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23850" y="5722938"/>
            <a:ext cx="8496300" cy="94615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zh-TW" altLang="en-US" sz="2800" dirty="0">
                <a:solidFill>
                  <a:srgbClr val="009999"/>
                </a:solidFill>
                <a:ea typeface="華康黑體 Std W9" pitchFamily="34" charset="-120"/>
              </a:rPr>
              <a:t>大雨迅速地為大地提供乾淨的淡水，使江河湖泊有充沛的水源。</a:t>
            </a:r>
          </a:p>
        </p:txBody>
      </p:sp>
    </p:spTree>
    <p:extLst>
      <p:ext uri="{BB962C8B-B14F-4D97-AF65-F5344CB8AC3E}">
        <p14:creationId xmlns:p14="http://schemas.microsoft.com/office/powerpoint/2010/main" val="2064840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2458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2151687172_dd89a20c17_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37814" r="1730" b="16113"/>
          <a:stretch/>
        </p:blipFill>
        <p:spPr bwMode="auto">
          <a:xfrm>
            <a:off x="0" y="1039812"/>
            <a:ext cx="9144000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15888"/>
            <a:ext cx="91440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5200" dirty="0">
                <a:solidFill>
                  <a:srgbClr val="08F8DB"/>
                </a:solidFill>
                <a:ea typeface="華康黑體 Std W9" pitchFamily="34" charset="-120"/>
              </a:rPr>
              <a:t>小雨不能少！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3850" y="5734050"/>
            <a:ext cx="8496300" cy="94615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zh-TW" altLang="en-US" sz="2800" dirty="0">
                <a:solidFill>
                  <a:srgbClr val="009999"/>
                </a:solidFill>
                <a:ea typeface="華康黑體 Std W9" pitchFamily="34" charset="-120"/>
              </a:rPr>
              <a:t>毛毛細雨滋潤大地，避免土地沙漠化，也為植物帶來所需的水份。</a:t>
            </a:r>
          </a:p>
        </p:txBody>
      </p:sp>
    </p:spTree>
    <p:extLst>
      <p:ext uri="{BB962C8B-B14F-4D97-AF65-F5344CB8AC3E}">
        <p14:creationId xmlns:p14="http://schemas.microsoft.com/office/powerpoint/2010/main" val="22032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2560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0264"/>
            <a:ext cx="755576" cy="288032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32040" y="290264"/>
            <a:ext cx="4211960" cy="288032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8830" y="188641"/>
            <a:ext cx="6199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同一顆太陽，卻有不同的面貌</a:t>
            </a:r>
            <a:endParaRPr lang="zh-TW" altLang="en-US" sz="2400" dirty="0">
              <a:solidFill>
                <a:srgbClr val="FFFFFF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pic>
        <p:nvPicPr>
          <p:cNvPr id="2050" name="Picture 2" descr="D:\Richard Lam\老闆\到底有神沒有神\PPT\簡易版\2039233955_ac275c3190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6" b="10767"/>
          <a:stretch/>
        </p:blipFill>
        <p:spPr bwMode="auto">
          <a:xfrm>
            <a:off x="-9438" y="754072"/>
            <a:ext cx="9153437" cy="546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-9438" y="6216149"/>
            <a:ext cx="9153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FFFF00"/>
                </a:solidFill>
                <a:latin typeface="華康黑體 Std W9" pitchFamily="34" charset="-120"/>
                <a:ea typeface="華康黑體 Std W9" pitchFamily="34" charset="-120"/>
              </a:rPr>
              <a:t>朝　陽</a:t>
            </a:r>
            <a:endParaRPr lang="zh-TW" altLang="en-US" sz="2400" dirty="0">
              <a:solidFill>
                <a:srgbClr val="FFFF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621614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FFFF00"/>
                </a:solidFill>
                <a:latin typeface="華康黑體 Std W9" pitchFamily="34" charset="-120"/>
                <a:ea typeface="華康黑體 Std W9" pitchFamily="34" charset="-120"/>
              </a:rPr>
              <a:t>夕　陽</a:t>
            </a:r>
            <a:endParaRPr lang="zh-TW" altLang="en-US" sz="2400" dirty="0">
              <a:solidFill>
                <a:srgbClr val="FFFF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r="144" b="10515"/>
          <a:stretch/>
        </p:blipFill>
        <p:spPr bwMode="auto">
          <a:xfrm>
            <a:off x="-9438" y="754073"/>
            <a:ext cx="9153438" cy="54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8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1" grpId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0264"/>
            <a:ext cx="755576" cy="288032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32040" y="290264"/>
            <a:ext cx="4211960" cy="288032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8830" y="188641"/>
            <a:ext cx="6199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同一</a:t>
            </a:r>
            <a:r>
              <a:rPr lang="zh-TW" altLang="en-US" sz="240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顆月亮，</a:t>
            </a:r>
            <a:r>
              <a:rPr lang="zh-TW" altLang="en-US" sz="2400" dirty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卻有不同的面貌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" t="1652" r="1540" b="11379"/>
          <a:stretch/>
        </p:blipFill>
        <p:spPr bwMode="auto">
          <a:xfrm>
            <a:off x="5918" y="754073"/>
            <a:ext cx="9138082" cy="54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-9438" y="6216149"/>
            <a:ext cx="9153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FFFF00"/>
                </a:solidFill>
                <a:latin typeface="華康黑體 Std W9" pitchFamily="34" charset="-120"/>
                <a:ea typeface="華康黑體 Std W9" pitchFamily="34" charset="-120"/>
              </a:rPr>
              <a:t>圓　月</a:t>
            </a:r>
            <a:endParaRPr lang="zh-TW" altLang="en-US" sz="2400" dirty="0">
              <a:solidFill>
                <a:srgbClr val="FFFF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621614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FFFF00"/>
                </a:solidFill>
                <a:latin typeface="華康黑體 Std W9" pitchFamily="34" charset="-120"/>
                <a:ea typeface="華康黑體 Std W9" pitchFamily="34" charset="-120"/>
              </a:rPr>
              <a:t>弦　月</a:t>
            </a:r>
            <a:endParaRPr lang="zh-TW" altLang="en-US" sz="2400" dirty="0">
              <a:solidFill>
                <a:srgbClr val="FFFF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4209" r="465"/>
          <a:stretch/>
        </p:blipFill>
        <p:spPr bwMode="auto">
          <a:xfrm>
            <a:off x="-9438" y="754073"/>
            <a:ext cx="9153438" cy="54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73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1" grpId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0264"/>
            <a:ext cx="755576" cy="288032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36096" y="290264"/>
            <a:ext cx="3707904" cy="288032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8830" y="188641"/>
            <a:ext cx="6199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誰為白天的花園配上美麗的蝴蝶？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75" r="1" b="17636"/>
          <a:stretch/>
        </p:blipFill>
        <p:spPr bwMode="auto">
          <a:xfrm>
            <a:off x="-9438" y="754073"/>
            <a:ext cx="9153437" cy="54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-9438" y="6216149"/>
            <a:ext cx="9153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solidFill>
                  <a:srgbClr val="FFFF00"/>
                </a:solidFill>
                <a:latin typeface="華康黑體 Std W9" pitchFamily="34" charset="-120"/>
                <a:ea typeface="華康黑體 Std W9" pitchFamily="34" charset="-120"/>
              </a:rPr>
              <a:t>這美麗的世界是偶然形成？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11543" r="8572" b="10590"/>
          <a:stretch/>
        </p:blipFill>
        <p:spPr bwMode="auto">
          <a:xfrm flipH="1">
            <a:off x="-9438" y="754073"/>
            <a:ext cx="9153438" cy="54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12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0264"/>
            <a:ext cx="755576" cy="288032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32040" y="290264"/>
            <a:ext cx="4211960" cy="288032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8830" y="188641"/>
            <a:ext cx="6199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prstClr val="white"/>
                </a:solidFill>
                <a:latin typeface="華康黑體 Std W9" pitchFamily="34" charset="-120"/>
                <a:ea typeface="華康黑體 Std W9" pitchFamily="34" charset="-120"/>
              </a:rPr>
              <a:t>誰為晚上的星空配上螢火蟲？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264" b="18085"/>
          <a:stretch/>
        </p:blipFill>
        <p:spPr bwMode="auto">
          <a:xfrm>
            <a:off x="-9438" y="754073"/>
            <a:ext cx="9153435" cy="54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-9438" y="6216149"/>
            <a:ext cx="9153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solidFill>
                  <a:srgbClr val="FFFF00"/>
                </a:solidFill>
                <a:latin typeface="華康黑體 Std W9" pitchFamily="34" charset="-120"/>
                <a:ea typeface="華康黑體 Std W9" pitchFamily="34" charset="-120"/>
              </a:rPr>
              <a:t>這美麗的世界是精心的設計？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0166"/>
          <a:stretch/>
        </p:blipFill>
        <p:spPr bwMode="auto">
          <a:xfrm flipH="1">
            <a:off x="0" y="754073"/>
            <a:ext cx="9143998" cy="54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32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00"/>
          <a:stretch/>
        </p:blipFill>
        <p:spPr>
          <a:xfrm>
            <a:off x="-612576" y="692696"/>
            <a:ext cx="10328076" cy="492300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3" name="矩形 2"/>
          <p:cNvSpPr/>
          <p:nvPr/>
        </p:nvSpPr>
        <p:spPr>
          <a:xfrm>
            <a:off x="179512" y="476672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看到萬物的奇妙</a:t>
            </a:r>
            <a:r>
              <a:rPr lang="zh-TW" alt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，你知道</a:t>
            </a:r>
            <a:endParaRPr lang="zh-TW" alt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3" pitchFamily="34" charset="-120"/>
              <a:ea typeface="華康黑體 Std W3" pitchFamily="34" charset="-120"/>
            </a:endParaRPr>
          </a:p>
          <a:p>
            <a:r>
              <a:rPr lang="zh-TW" alt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這是誰創造的？</a:t>
            </a:r>
            <a:endParaRPr lang="en-US" altLang="zh-TW" sz="8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5536" y="3573016"/>
            <a:ext cx="78488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耶和華</a:t>
            </a: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如此說</a:t>
            </a:r>
            <a:r>
              <a:rPr lang="zh-TW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：</a:t>
            </a:r>
            <a:endParaRPr lang="en-US" altLang="zh-TW" sz="3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  <a:p>
            <a:r>
              <a:rPr lang="zh-TW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我</a:t>
            </a:r>
            <a:r>
              <a:rPr lang="en-US" altLang="zh-TW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──</a:t>
            </a:r>
            <a:r>
              <a:rPr lang="zh-TW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耶和華</a:t>
            </a: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是創造萬物的</a:t>
            </a:r>
            <a:r>
              <a:rPr lang="zh-TW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，</a:t>
            </a:r>
            <a:endParaRPr lang="en-US" altLang="zh-TW" sz="3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  <a:p>
            <a:r>
              <a:rPr lang="zh-TW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是</a:t>
            </a: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獨自鋪張諸天、鋪開大地</a:t>
            </a:r>
            <a:r>
              <a:rPr lang="zh-TW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的。</a:t>
            </a:r>
            <a:endParaRPr lang="zh-TW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  <a:p>
            <a:pPr>
              <a:tabLst>
                <a:tab pos="450850" algn="l"/>
              </a:tabLst>
            </a:pPr>
            <a:r>
              <a:rPr lang="zh-TW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（聖經</a:t>
            </a:r>
            <a:r>
              <a:rPr lang="en-US" altLang="zh-TW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․</a:t>
            </a:r>
            <a:r>
              <a:rPr lang="zh-TW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以賽亞書</a:t>
            </a:r>
            <a:r>
              <a:rPr lang="en-US" altLang="zh-TW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44:24</a:t>
            </a:r>
            <a:r>
              <a:rPr lang="zh-TW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）</a:t>
            </a:r>
            <a:endParaRPr lang="zh-TW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8418" y="3573016"/>
            <a:ext cx="78488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耶和華</a:t>
            </a: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用能力創造大地，</a:t>
            </a:r>
          </a:p>
          <a:p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用智慧建立世界，</a:t>
            </a:r>
          </a:p>
          <a:p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用聰明鋪張穹蒼。 </a:t>
            </a:r>
            <a:endParaRPr lang="en-US" altLang="zh-TW" sz="3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  <a:p>
            <a:r>
              <a:rPr lang="zh-TW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（聖經</a:t>
            </a:r>
            <a:r>
              <a:rPr lang="en-US" altLang="zh-TW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․</a:t>
            </a:r>
            <a:r>
              <a:rPr lang="zh-TW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耶利米書</a:t>
            </a:r>
            <a:r>
              <a:rPr lang="en-US" altLang="zh-TW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10:12</a:t>
            </a:r>
            <a:r>
              <a:rPr lang="zh-TW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）</a:t>
            </a:r>
            <a:endParaRPr lang="zh-TW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7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4" y="1052736"/>
            <a:ext cx="10214858" cy="7956417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3" name="矩形 2"/>
          <p:cNvSpPr/>
          <p:nvPr/>
        </p:nvSpPr>
        <p:spPr>
          <a:xfrm>
            <a:off x="179512" y="836712"/>
            <a:ext cx="87129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你知道</a:t>
            </a:r>
            <a:endParaRPr lang="zh-TW" alt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3" pitchFamily="34" charset="-120"/>
              <a:ea typeface="華康黑體 Std W3" pitchFamily="34" charset="-120"/>
            </a:endParaRPr>
          </a:p>
          <a:p>
            <a:r>
              <a:rPr lang="zh-TW" altLang="en-US" sz="6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神怎樣創造這世界嗎？</a:t>
            </a:r>
            <a:endParaRPr lang="zh-TW" altLang="en-US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5536" y="3140968"/>
            <a:ext cx="78488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起初，神創造天地。</a:t>
            </a:r>
          </a:p>
          <a:p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地是空虛混沌，淵面黑暗；</a:t>
            </a:r>
          </a:p>
          <a:p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神的靈運行在水面上。</a:t>
            </a:r>
          </a:p>
          <a:p>
            <a:pPr>
              <a:tabLst>
                <a:tab pos="450850" algn="l"/>
              </a:tabLst>
            </a:pPr>
            <a:r>
              <a:rPr lang="zh-TW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（</a:t>
            </a:r>
            <a:r>
              <a:rPr lang="zh-TW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聖經</a:t>
            </a:r>
            <a:r>
              <a:rPr lang="en-US" altLang="zh-TW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․</a:t>
            </a:r>
            <a:r>
              <a:rPr lang="zh-TW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創世</a:t>
            </a:r>
            <a:r>
              <a:rPr lang="zh-TW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記</a:t>
            </a:r>
            <a:r>
              <a:rPr lang="en-US" altLang="zh-TW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1:1-2</a:t>
            </a:r>
            <a:r>
              <a:rPr lang="zh-TW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）</a:t>
            </a:r>
            <a:endParaRPr lang="zh-TW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889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1" r="-1" b="188"/>
          <a:stretch/>
        </p:blipFill>
        <p:spPr>
          <a:xfrm>
            <a:off x="0" y="-747464"/>
            <a:ext cx="9143999" cy="806334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9552" y="1112745"/>
            <a:ext cx="273664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9900" kern="0" dirty="0" smtClean="0">
                <a:solidFill>
                  <a:srgbClr val="FFC000"/>
                </a:solidFill>
                <a:latin typeface="華康黑體 Std W3" pitchFamily="34" charset="-120"/>
                <a:ea typeface="華康黑體 Std W3" pitchFamily="34" charset="-120"/>
              </a:rPr>
              <a:t>光</a:t>
            </a:r>
            <a:endParaRPr kumimoji="0" lang="zh-TW" altLang="en-US" sz="4800" kern="0" dirty="0" smtClean="0">
              <a:solidFill>
                <a:sysClr val="windowText" lastClr="000000"/>
              </a:solidFill>
              <a:latin typeface="華康黑體 Std W3" pitchFamily="34" charset="-120"/>
              <a:ea typeface="華康黑體 Std W3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396552" y="476672"/>
            <a:ext cx="3168352" cy="92333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kern="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第一天</a:t>
            </a:r>
          </a:p>
        </p:txBody>
      </p:sp>
    </p:spTree>
    <p:extLst>
      <p:ext uri="{BB962C8B-B14F-4D97-AF65-F5344CB8AC3E}">
        <p14:creationId xmlns:p14="http://schemas.microsoft.com/office/powerpoint/2010/main" val="26903408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843808"/>
            <a:ext cx="9144000" cy="121920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9552" y="1040737"/>
            <a:ext cx="528862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99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空氣</a:t>
            </a:r>
            <a:endParaRPr kumimoji="0" lang="zh-TW" altLang="en-US" sz="4800" kern="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3" pitchFamily="34" charset="-120"/>
              <a:ea typeface="華康黑體 Std W3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396552" y="404664"/>
            <a:ext cx="3168352" cy="92333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kern="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第二天</a:t>
            </a:r>
          </a:p>
        </p:txBody>
      </p:sp>
    </p:spTree>
    <p:extLst>
      <p:ext uri="{BB962C8B-B14F-4D97-AF65-F5344CB8AC3E}">
        <p14:creationId xmlns:p14="http://schemas.microsoft.com/office/powerpoint/2010/main" val="3757445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28895" y="188913"/>
            <a:ext cx="1738849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人需要</a:t>
            </a:r>
            <a:r>
              <a:rPr kumimoji="0"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的</a:t>
            </a:r>
            <a:endParaRPr kumimoji="0"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華康黑體 Std W9" pitchFamily="34" charset="-12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48064" y="188913"/>
            <a:ext cx="201622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人不需要</a:t>
            </a:r>
            <a:r>
              <a:rPr kumimoji="0"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的</a:t>
            </a:r>
            <a:endParaRPr kumimoji="0"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華康黑體 Std W9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t="9983"/>
          <a:stretch/>
        </p:blipFill>
        <p:spPr bwMode="auto">
          <a:xfrm>
            <a:off x="0" y="836613"/>
            <a:ext cx="4316013" cy="292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07950" y="908050"/>
            <a:ext cx="1338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陽光、空氣</a:t>
            </a:r>
            <a:endParaRPr kumimoji="0" lang="zh-TW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1883" r="15129" b="11841"/>
          <a:stretch>
            <a:fillRect/>
          </a:stretch>
        </p:blipFill>
        <p:spPr bwMode="auto">
          <a:xfrm>
            <a:off x="4827588" y="836613"/>
            <a:ext cx="4316412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8423275" y="908050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>
                <a:solidFill>
                  <a:prstClr val="black"/>
                </a:solidFill>
                <a:latin typeface="華康黑體 Std W7" pitchFamily="34" charset="-120"/>
                <a:ea typeface="華康黑體 Std W7" pitchFamily="34" charset="-120"/>
              </a:rPr>
              <a:t>鑽石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t="-31" r="410" b="2956"/>
          <a:stretch>
            <a:fillRect/>
          </a:stretch>
        </p:blipFill>
        <p:spPr bwMode="auto">
          <a:xfrm>
            <a:off x="4827588" y="3843338"/>
            <a:ext cx="431641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8423275" y="3933825"/>
            <a:ext cx="64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翡翠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10464" r="10001" b="685"/>
          <a:stretch/>
        </p:blipFill>
        <p:spPr>
          <a:xfrm flipH="1">
            <a:off x="0" y="3845962"/>
            <a:ext cx="4316014" cy="301203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7503" y="388703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黑體 Std W7" pitchFamily="34" charset="-120"/>
                <a:ea typeface="華康黑體 Std W7" pitchFamily="34" charset="-120"/>
              </a:rPr>
              <a:t>水</a:t>
            </a:r>
          </a:p>
        </p:txBody>
      </p:sp>
      <p:sp>
        <p:nvSpPr>
          <p:cNvPr id="3" name="矩形 2"/>
          <p:cNvSpPr/>
          <p:nvPr/>
        </p:nvSpPr>
        <p:spPr>
          <a:xfrm>
            <a:off x="1943899" y="19843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─</a:t>
            </a: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黑體 Std W9" pitchFamily="34" charset="-120"/>
              </a:rPr>
              <a:t>多且便宜</a:t>
            </a:r>
          </a:p>
        </p:txBody>
      </p:sp>
      <p:sp>
        <p:nvSpPr>
          <p:cNvPr id="7" name="矩形 6"/>
          <p:cNvSpPr/>
          <p:nvPr/>
        </p:nvSpPr>
        <p:spPr>
          <a:xfrm>
            <a:off x="6876256" y="19843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─</a:t>
            </a: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黑體 Std W9" pitchFamily="34" charset="-120"/>
              </a:rPr>
              <a:t>少且昂貴</a:t>
            </a:r>
          </a:p>
        </p:txBody>
      </p:sp>
    </p:spTree>
    <p:extLst>
      <p:ext uri="{BB962C8B-B14F-4D97-AF65-F5344CB8AC3E}">
        <p14:creationId xmlns:p14="http://schemas.microsoft.com/office/powerpoint/2010/main" val="12464361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8" grpId="0"/>
      <p:bldP spid="23" grpId="0"/>
      <p:bldP spid="14" grpId="0"/>
      <p:bldP spid="3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385" y="-830753"/>
            <a:ext cx="11661602" cy="776363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29815" y="1023051"/>
            <a:ext cx="273664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99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海</a:t>
            </a:r>
            <a:endParaRPr kumimoji="0" lang="zh-TW" altLang="en-US" sz="4800" kern="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3" pitchFamily="34" charset="-120"/>
              <a:ea typeface="華康黑體 Std W3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11121"/>
            <a:ext cx="9144000" cy="9144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9552" y="1170905"/>
            <a:ext cx="273664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99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地</a:t>
            </a:r>
            <a:endParaRPr kumimoji="0" lang="zh-TW" altLang="en-US" sz="4800" kern="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3" pitchFamily="34" charset="-120"/>
              <a:ea typeface="華康黑體 Std W3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396552" y="534832"/>
            <a:ext cx="3168352" cy="92333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kern="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第三天</a:t>
            </a:r>
          </a:p>
        </p:txBody>
      </p:sp>
    </p:spTree>
    <p:extLst>
      <p:ext uri="{BB962C8B-B14F-4D97-AF65-F5344CB8AC3E}">
        <p14:creationId xmlns:p14="http://schemas.microsoft.com/office/powerpoint/2010/main" val="3855939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6" grpId="0"/>
      <p:bldP spid="6" grpId="1"/>
      <p:bldP spid="8" grpId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b="23871"/>
          <a:stretch/>
        </p:blipFill>
        <p:spPr>
          <a:xfrm>
            <a:off x="0" y="3429000"/>
            <a:ext cx="3051958" cy="3429923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996" b="-26"/>
          <a:stretch/>
        </p:blipFill>
        <p:spPr>
          <a:xfrm>
            <a:off x="0" y="-923"/>
            <a:ext cx="3051958" cy="3429923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3811" r="23048" b="3404"/>
          <a:stretch/>
        </p:blipFill>
        <p:spPr>
          <a:xfrm>
            <a:off x="3051958" y="3429923"/>
            <a:ext cx="3051958" cy="3429923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t="-203" r="23460" b="-116"/>
          <a:stretch/>
        </p:blipFill>
        <p:spPr>
          <a:xfrm>
            <a:off x="3051958" y="0"/>
            <a:ext cx="3051958" cy="342899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372" r="10000" b="1875"/>
          <a:stretch/>
        </p:blipFill>
        <p:spPr>
          <a:xfrm>
            <a:off x="6092042" y="3429922"/>
            <a:ext cx="3051958" cy="3429923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0" t="1197" r="9780" b="181"/>
          <a:stretch/>
        </p:blipFill>
        <p:spPr>
          <a:xfrm>
            <a:off x="6092042" y="0"/>
            <a:ext cx="3051958" cy="34289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9552" y="1112745"/>
            <a:ext cx="528862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9900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植物</a:t>
            </a:r>
            <a:endParaRPr kumimoji="0" lang="zh-TW" altLang="en-US" sz="4800" kern="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3" pitchFamily="34" charset="-120"/>
              <a:ea typeface="華康黑體 Std W3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396552" y="476672"/>
            <a:ext cx="3168352" cy="92333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00" kern="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第三天</a:t>
            </a:r>
          </a:p>
        </p:txBody>
      </p:sp>
    </p:spTree>
    <p:extLst>
      <p:ext uri="{BB962C8B-B14F-4D97-AF65-F5344CB8AC3E}">
        <p14:creationId xmlns:p14="http://schemas.microsoft.com/office/powerpoint/2010/main" val="3686548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72" y="-156700"/>
            <a:ext cx="9396535" cy="707350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9552" y="1112745"/>
            <a:ext cx="528862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9900" kern="0" dirty="0">
                <a:solidFill>
                  <a:srgbClr val="FFC000"/>
                </a:solidFill>
                <a:latin typeface="華康黑體 Std W3" pitchFamily="34" charset="-120"/>
                <a:ea typeface="華康黑體 Std W3" pitchFamily="34" charset="-120"/>
              </a:rPr>
              <a:t>星體</a:t>
            </a:r>
            <a:endParaRPr kumimoji="0" lang="zh-TW" altLang="en-US" sz="4800" kern="0" dirty="0" smtClean="0">
              <a:solidFill>
                <a:sysClr val="windowText" lastClr="000000"/>
              </a:solidFill>
              <a:latin typeface="華康黑體 Std W3" pitchFamily="34" charset="-120"/>
              <a:ea typeface="華康黑體 Std W3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396552" y="476672"/>
            <a:ext cx="3168352" cy="92333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kern="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第四天</a:t>
            </a:r>
          </a:p>
        </p:txBody>
      </p:sp>
    </p:spTree>
    <p:extLst>
      <p:ext uri="{BB962C8B-B14F-4D97-AF65-F5344CB8AC3E}">
        <p14:creationId xmlns:p14="http://schemas.microsoft.com/office/powerpoint/2010/main" val="1484237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980" r="18071" b="13352"/>
          <a:stretch/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9552" y="1256761"/>
            <a:ext cx="273664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9900" kern="0" dirty="0">
                <a:solidFill>
                  <a:srgbClr val="FFC000"/>
                </a:solidFill>
                <a:latin typeface="華康黑體 Std W3" pitchFamily="34" charset="-120"/>
                <a:ea typeface="華康黑體 Std W3" pitchFamily="34" charset="-120"/>
              </a:rPr>
              <a:t>魚</a:t>
            </a:r>
            <a:endParaRPr kumimoji="0" lang="zh-TW" altLang="en-US" sz="4800" kern="0" dirty="0" smtClean="0">
              <a:solidFill>
                <a:sysClr val="windowText" lastClr="000000"/>
              </a:solidFill>
              <a:latin typeface="華康黑體 Std W3" pitchFamily="34" charset="-120"/>
              <a:ea typeface="華康黑體 Std W3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396552" y="620688"/>
            <a:ext cx="3168352" cy="92333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kern="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第五天</a:t>
            </a:r>
          </a:p>
        </p:txBody>
      </p:sp>
    </p:spTree>
    <p:extLst>
      <p:ext uri="{BB962C8B-B14F-4D97-AF65-F5344CB8AC3E}">
        <p14:creationId xmlns:p14="http://schemas.microsoft.com/office/powerpoint/2010/main" val="3706003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r="9167" b="45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9552" y="1256761"/>
            <a:ext cx="528862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9900" kern="0" dirty="0">
                <a:solidFill>
                  <a:srgbClr val="FFC000"/>
                </a:solidFill>
                <a:latin typeface="華康黑體 Std W3" pitchFamily="34" charset="-120"/>
                <a:ea typeface="華康黑體 Std W3" pitchFamily="34" charset="-120"/>
              </a:rPr>
              <a:t>飛鳥</a:t>
            </a:r>
            <a:endParaRPr kumimoji="0" lang="zh-TW" altLang="en-US" sz="4800" kern="0" dirty="0" smtClean="0">
              <a:solidFill>
                <a:sysClr val="windowText" lastClr="000000"/>
              </a:solidFill>
              <a:latin typeface="華康黑體 Std W3" pitchFamily="34" charset="-120"/>
              <a:ea typeface="華康黑體 Std W3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396552" y="620688"/>
            <a:ext cx="3168352" cy="92333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00" kern="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第五天</a:t>
            </a:r>
          </a:p>
        </p:txBody>
      </p:sp>
    </p:spTree>
    <p:extLst>
      <p:ext uri="{BB962C8B-B14F-4D97-AF65-F5344CB8AC3E}">
        <p14:creationId xmlns:p14="http://schemas.microsoft.com/office/powerpoint/2010/main" val="1219916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1" t="3749" r="17220" b="13666"/>
          <a:stretch/>
        </p:blipFill>
        <p:spPr>
          <a:xfrm>
            <a:off x="0" y="3428997"/>
            <a:ext cx="3051958" cy="3429003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t="692" r="26019" b="262"/>
          <a:stretch/>
        </p:blipFill>
        <p:spPr>
          <a:xfrm>
            <a:off x="0" y="-1"/>
            <a:ext cx="3051958" cy="3428999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6" t="525" r="8537"/>
          <a:stretch/>
        </p:blipFill>
        <p:spPr>
          <a:xfrm>
            <a:off x="3051958" y="3428997"/>
            <a:ext cx="3051958" cy="3430847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0" t="130" r="11612"/>
          <a:stretch/>
        </p:blipFill>
        <p:spPr>
          <a:xfrm>
            <a:off x="3051958" y="0"/>
            <a:ext cx="3051958" cy="3428998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0" t="1" r="3235" b="613"/>
          <a:stretch/>
        </p:blipFill>
        <p:spPr>
          <a:xfrm>
            <a:off x="6092042" y="3428998"/>
            <a:ext cx="3051958" cy="3429001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2647" b="2501"/>
          <a:stretch/>
        </p:blipFill>
        <p:spPr>
          <a:xfrm>
            <a:off x="6092042" y="0"/>
            <a:ext cx="3051957" cy="34289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1520" y="1184753"/>
            <a:ext cx="869981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昆蟲走獸</a:t>
            </a:r>
            <a:endParaRPr kumimoji="0" lang="zh-TW" altLang="en-US" sz="5400" kern="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3" pitchFamily="34" charset="-120"/>
              <a:ea typeface="華康黑體 Std W3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396552" y="548680"/>
            <a:ext cx="3168352" cy="92333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00" kern="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第六天</a:t>
            </a:r>
          </a:p>
        </p:txBody>
      </p:sp>
    </p:spTree>
    <p:extLst>
      <p:ext uri="{BB962C8B-B14F-4D97-AF65-F5344CB8AC3E}">
        <p14:creationId xmlns:p14="http://schemas.microsoft.com/office/powerpoint/2010/main" val="22735815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45978"/>
            <a:ext cx="10441160" cy="69607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07904" y="3472007"/>
            <a:ext cx="528862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99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人類</a:t>
            </a:r>
            <a:endParaRPr kumimoji="0" lang="zh-TW" altLang="en-US" sz="4800" kern="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3" pitchFamily="34" charset="-120"/>
              <a:ea typeface="華康黑體 Std W3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396552" y="548680"/>
            <a:ext cx="3168352" cy="92333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00" kern="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第六天</a:t>
            </a:r>
          </a:p>
        </p:txBody>
      </p:sp>
    </p:spTree>
    <p:extLst>
      <p:ext uri="{BB962C8B-B14F-4D97-AF65-F5344CB8AC3E}">
        <p14:creationId xmlns:p14="http://schemas.microsoft.com/office/powerpoint/2010/main" val="3216148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0" t="261" r="160" b="-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79388" y="3501008"/>
            <a:ext cx="8785225" cy="1878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自從造天地以來，神的永能和神性是明明可知的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雖是眼不能見，但藉著所造之物就可以曉得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叫人無可推諉</a:t>
            </a:r>
            <a:endParaRPr kumimoji="0" lang="ja-JP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聖經</a:t>
            </a:r>
            <a:r>
              <a:rPr kumimoji="0" lang="en-US" altLang="ja-JP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•</a:t>
            </a:r>
            <a:r>
              <a:rPr kumimoji="0" lang="ja-JP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羅馬書</a:t>
            </a:r>
            <a:r>
              <a:rPr kumimoji="0" lang="en-US" altLang="ja-JP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1:20</a:t>
            </a:r>
            <a:endParaRPr kumimoji="0" lang="zh-TW" alt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 flipH="1">
            <a:off x="0" y="5215508"/>
            <a:ext cx="3635375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H="1">
            <a:off x="5508625" y="5215508"/>
            <a:ext cx="3635375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8496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1" r="5868" b="33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480270" y="836712"/>
            <a:ext cx="619268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大自然各樣安排與豐富</a:t>
            </a:r>
          </a:p>
          <a:p>
            <a:pPr algn="ctr"/>
            <a:r>
              <a:rPr lang="zh-TW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處處都是為你我</a:t>
            </a:r>
            <a:r>
              <a:rPr lang="zh-TW" altLang="en-US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預備</a:t>
            </a:r>
            <a:endParaRPr lang="en-US" altLang="zh-TW" sz="4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  <a:p>
            <a:pPr algn="ctr"/>
            <a:r>
              <a:rPr lang="zh-TW" altLang="en-US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這是誰的愛？</a:t>
            </a:r>
            <a:endParaRPr lang="zh-TW" alt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26951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0"/>
          <a:stretch/>
        </p:blipFill>
        <p:spPr bwMode="auto">
          <a:xfrm flipH="1">
            <a:off x="179512" y="203042"/>
            <a:ext cx="8712968" cy="642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95536" y="4797152"/>
            <a:ext cx="828092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96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華康黑體 Std W12" pitchFamily="34" charset="-120"/>
              </a:rPr>
              <a:t>信不信由我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060396" y="3584818"/>
            <a:ext cx="4832084" cy="3046988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3200" dirty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神所造的何等</a:t>
            </a:r>
            <a:r>
              <a:rPr lang="zh-TW" altLang="en-US" sz="3200" dirty="0" smtClean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美好</a:t>
            </a:r>
            <a:endParaRPr lang="zh-TW" altLang="en-US" sz="3200" dirty="0">
              <a:solidFill>
                <a:srgbClr val="00B050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 algn="ctr" eaLnBrk="1" hangingPunct="1"/>
            <a:r>
              <a:rPr lang="zh-TW" altLang="en-US" sz="3200" dirty="0" smtClean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可是當</a:t>
            </a:r>
            <a:r>
              <a:rPr lang="zh-TW" altLang="en-US" sz="3200" dirty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我們不再</a:t>
            </a:r>
            <a:r>
              <a:rPr lang="zh-TW" altLang="en-US" sz="3200" dirty="0" smtClean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認識</a:t>
            </a:r>
            <a:endParaRPr lang="en-US" altLang="zh-TW" sz="3200" dirty="0" smtClean="0">
              <a:solidFill>
                <a:srgbClr val="00B050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 algn="ctr" eaLnBrk="1" hangingPunct="1"/>
            <a:r>
              <a:rPr lang="zh-TW" altLang="en-US" sz="3200" dirty="0" smtClean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甚至</a:t>
            </a:r>
            <a:r>
              <a:rPr lang="zh-TW" altLang="en-US" sz="3200" dirty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拒絕祂</a:t>
            </a:r>
            <a:r>
              <a:rPr lang="zh-TW" altLang="en-US" sz="3200" dirty="0" smtClean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時</a:t>
            </a:r>
            <a:endParaRPr lang="zh-TW" altLang="en-US" sz="3200" dirty="0">
              <a:solidFill>
                <a:srgbClr val="00B050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 algn="ctr" eaLnBrk="1" hangingPunct="1"/>
            <a:r>
              <a:rPr lang="zh-TW" altLang="en-US" sz="3200" dirty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也同時阻擋了神</a:t>
            </a:r>
            <a:r>
              <a:rPr lang="zh-TW" altLang="en-US" sz="3200" dirty="0" smtClean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的賜福</a:t>
            </a:r>
            <a:endParaRPr lang="zh-TW" altLang="en-US" sz="3200" dirty="0">
              <a:solidFill>
                <a:srgbClr val="00B050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 algn="ctr" eaLnBrk="1" hangingPunct="1"/>
            <a:r>
              <a:rPr lang="zh-TW" altLang="en-US" sz="3200" dirty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想想</a:t>
            </a:r>
            <a:r>
              <a:rPr lang="zh-TW" altLang="en-US" sz="3200" dirty="0" smtClean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看</a:t>
            </a:r>
            <a:endParaRPr lang="en-US" altLang="zh-TW" sz="3200" dirty="0" smtClean="0">
              <a:solidFill>
                <a:srgbClr val="00B050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 algn="ctr" eaLnBrk="1" hangingPunct="1"/>
            <a:r>
              <a:rPr lang="zh-TW" altLang="en-US" sz="3200" dirty="0" smtClean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為什麼</a:t>
            </a:r>
            <a:r>
              <a:rPr lang="zh-TW" altLang="en-US" sz="3200" dirty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會有以下的差異</a:t>
            </a:r>
            <a:r>
              <a:rPr lang="zh-TW" altLang="en-US" sz="3200" dirty="0" smtClean="0">
                <a:solidFill>
                  <a:srgbClr val="00B050"/>
                </a:solidFill>
                <a:latin typeface="華康黑體 Std W9" pitchFamily="34" charset="-120"/>
                <a:ea typeface="華康黑體 Std W9" pitchFamily="34" charset="-120"/>
              </a:rPr>
              <a:t>？</a:t>
            </a:r>
            <a:endParaRPr lang="zh-TW" altLang="en-US" sz="3200" dirty="0">
              <a:solidFill>
                <a:srgbClr val="00B05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5618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88913"/>
            <a:ext cx="4316413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人需要的─</a:t>
            </a: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黑體 Std W9" pitchFamily="34" charset="-120"/>
              </a:rPr>
              <a:t>多且便宜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27588" y="188913"/>
            <a:ext cx="4316412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人不需要的─</a:t>
            </a: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黑體 Std W9" pitchFamily="34" charset="-120"/>
              </a:rPr>
              <a:t>少且昂貴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" r="7736" b="-1"/>
          <a:stretch/>
        </p:blipFill>
        <p:spPr bwMode="auto">
          <a:xfrm>
            <a:off x="0" y="3865563"/>
            <a:ext cx="4316413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07950" y="393700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dirty="0" smtClean="0">
                <a:solidFill>
                  <a:prstClr val="black"/>
                </a:solidFill>
                <a:latin typeface="華康黑體 Std W7" pitchFamily="34" charset="-120"/>
                <a:ea typeface="華康黑體 Std W7" pitchFamily="34" charset="-120"/>
              </a:rPr>
              <a:t>小麥</a:t>
            </a:r>
            <a:endParaRPr kumimoji="0" lang="zh-TW" altLang="en-US" dirty="0">
              <a:solidFill>
                <a:prstClr val="black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94" b="4795"/>
          <a:stretch/>
        </p:blipFill>
        <p:spPr bwMode="auto">
          <a:xfrm>
            <a:off x="4827588" y="857887"/>
            <a:ext cx="4316412" cy="28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8423275" y="90805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魚翅</a:t>
            </a:r>
            <a:endParaRPr kumimoji="0" lang="zh-TW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t="4120" b="7421"/>
          <a:stretch/>
        </p:blipFill>
        <p:spPr bwMode="auto">
          <a:xfrm>
            <a:off x="-4763" y="857888"/>
            <a:ext cx="4321176" cy="28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107950" y="929324"/>
            <a:ext cx="6461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稻米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3" r="275" b="2982"/>
          <a:stretch>
            <a:fillRect/>
          </a:stretch>
        </p:blipFill>
        <p:spPr bwMode="auto">
          <a:xfrm>
            <a:off x="4827588" y="3865563"/>
            <a:ext cx="4316412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8423275" y="3937000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>
                <a:solidFill>
                  <a:prstClr val="white"/>
                </a:solidFill>
                <a:latin typeface="華康黑體 Std W7" pitchFamily="34" charset="-120"/>
                <a:ea typeface="華康黑體 Std W7" pitchFamily="34" charset="-120"/>
              </a:rPr>
              <a:t>燕窩</a:t>
            </a:r>
          </a:p>
        </p:txBody>
      </p:sp>
    </p:spTree>
    <p:extLst>
      <p:ext uri="{BB962C8B-B14F-4D97-AF65-F5344CB8AC3E}">
        <p14:creationId xmlns:p14="http://schemas.microsoft.com/office/powerpoint/2010/main" val="40059434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/>
      <p:bldP spid="20" grpId="0"/>
      <p:bldP spid="21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5" t="171" b="20377"/>
          <a:stretch/>
        </p:blipFill>
        <p:spPr bwMode="auto">
          <a:xfrm>
            <a:off x="-1" y="0"/>
            <a:ext cx="4572000" cy="68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863700462_56828b777f_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4" t="138" r="34493" b="-2"/>
          <a:stretch/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572000" y="2223746"/>
            <a:ext cx="4572000" cy="193899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TW" altLang="en-US" sz="6000" dirty="0" smtClean="0">
                <a:solidFill>
                  <a:srgbClr val="00B0F0"/>
                </a:solidFill>
                <a:latin typeface="華康黑體 Std W9" pitchFamily="34" charset="-120"/>
                <a:ea typeface="華康黑體 Std W9" pitchFamily="34" charset="-120"/>
              </a:rPr>
              <a:t>敬</a:t>
            </a:r>
            <a:r>
              <a:rPr lang="zh-TW" altLang="en-US" sz="6000" dirty="0">
                <a:solidFill>
                  <a:srgbClr val="00B0F0"/>
                </a:solidFill>
                <a:latin typeface="華康黑體 Std W9" pitchFamily="34" charset="-120"/>
                <a:ea typeface="華康黑體 Std W9" pitchFamily="34" charset="-120"/>
              </a:rPr>
              <a:t>拜</a:t>
            </a:r>
            <a:r>
              <a:rPr lang="zh-TW" altLang="en-US" sz="6000" dirty="0" smtClean="0">
                <a:solidFill>
                  <a:srgbClr val="00B0F0"/>
                </a:solidFill>
                <a:latin typeface="華康黑體 Std W9" pitchFamily="34" charset="-120"/>
                <a:ea typeface="華康黑體 Std W9" pitchFamily="34" charset="-120"/>
              </a:rPr>
              <a:t>上帝的國家</a:t>
            </a:r>
            <a:endParaRPr lang="zh-TW" altLang="en-US" sz="6000" dirty="0">
              <a:solidFill>
                <a:srgbClr val="00B0F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2" y="2210764"/>
            <a:ext cx="4571999" cy="193899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不敬拜上帝的國家 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10675" y="2703206"/>
            <a:ext cx="154241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vs</a:t>
            </a:r>
            <a:r>
              <a:rPr lang="en-US" altLang="zh-TW" sz="8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.</a:t>
            </a:r>
            <a:endParaRPr lang="zh-TW" altLang="en-US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0673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8" r="10376"/>
          <a:stretch/>
        </p:blipFill>
        <p:spPr>
          <a:xfrm>
            <a:off x="0" y="11468"/>
            <a:ext cx="9144000" cy="684653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331640" y="5229201"/>
            <a:ext cx="5184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南北韓的夜間空拍圖，</a:t>
            </a:r>
            <a:endParaRPr lang="en-US" altLang="zh-TW" sz="2800" dirty="0" smtClean="0">
              <a:solidFill>
                <a:srgbClr val="FFFFFF"/>
              </a:solidFill>
              <a:ea typeface="華康黑體 Std W7" pitchFamily="34" charset="-120"/>
            </a:endParaRPr>
          </a:p>
          <a:p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清楚看到兩個貧富懸殊的發展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278358"/>
            <a:ext cx="9144000" cy="1692771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4400" dirty="0">
                <a:solidFill>
                  <a:srgbClr val="FFFFFF"/>
                </a:solidFill>
                <a:ea typeface="華康黑體 Std W12" pitchFamily="34" charset="-120"/>
              </a:rPr>
              <a:t>相鄰的兩</a:t>
            </a:r>
            <a:r>
              <a:rPr lang="zh-TW" altLang="en-US" sz="4400" dirty="0" smtClean="0">
                <a:solidFill>
                  <a:srgbClr val="FFFFFF"/>
                </a:solidFill>
                <a:ea typeface="華康黑體 Std W12" pitchFamily="34" charset="-120"/>
              </a:rPr>
              <a:t>國 面貌卻截然不同</a:t>
            </a:r>
            <a:endParaRPr lang="zh-TW" altLang="en-US" sz="4400" dirty="0">
              <a:solidFill>
                <a:srgbClr val="FFFFFF"/>
              </a:solidFill>
              <a:ea typeface="華康黑體 Std W12" pitchFamily="34" charset="-120"/>
            </a:endParaRPr>
          </a:p>
          <a:p>
            <a:pPr algn="ctr" eaLnBrk="1" hangingPunct="1"/>
            <a:r>
              <a:rPr lang="zh-TW" altLang="en-US" sz="6000" dirty="0">
                <a:solidFill>
                  <a:srgbClr val="FF9900"/>
                </a:solidFill>
                <a:ea typeface="華康黑體 Std W12" pitchFamily="34" charset="-120"/>
              </a:rPr>
              <a:t>偶然嗎？</a:t>
            </a:r>
          </a:p>
        </p:txBody>
      </p:sp>
    </p:spTree>
    <p:extLst>
      <p:ext uri="{BB962C8B-B14F-4D97-AF65-F5344CB8AC3E}">
        <p14:creationId xmlns:p14="http://schemas.microsoft.com/office/powerpoint/2010/main" val="910094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0"/>
            <a:ext cx="37133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483768" y="2647037"/>
            <a:ext cx="68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北韓</a:t>
            </a:r>
            <a:endParaRPr lang="zh-TW" altLang="en-US" dirty="0">
              <a:solidFill>
                <a:srgbClr val="FFFFFF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40146" y="522633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南韓</a:t>
            </a:r>
            <a:endParaRPr lang="zh-TW" altLang="en-US" dirty="0">
              <a:solidFill>
                <a:srgbClr val="FFFFFF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878114" y="5118612"/>
            <a:ext cx="4682692" cy="584775"/>
          </a:xfrm>
          <a:prstGeom prst="rect">
            <a:avLst/>
          </a:prstGeom>
          <a:solidFill>
            <a:srgbClr val="0099F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南韓人均所得</a:t>
            </a:r>
            <a:r>
              <a:rPr lang="en-US" altLang="zh-TW" sz="3200" dirty="0" smtClean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27,090</a:t>
            </a:r>
            <a:r>
              <a:rPr lang="zh-TW" altLang="en-US" sz="3200" dirty="0" smtClean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美元</a:t>
            </a:r>
            <a:endParaRPr lang="zh-TW" altLang="en-US" sz="3200" dirty="0">
              <a:solidFill>
                <a:srgbClr val="FFFFFF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878114" y="2576746"/>
            <a:ext cx="4145687" cy="5847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北韓人均所得</a:t>
            </a:r>
            <a:r>
              <a:rPr lang="en-US" altLang="zh-TW" sz="3200" dirty="0" smtClean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500</a:t>
            </a:r>
            <a:r>
              <a:rPr lang="zh-TW" altLang="en-US" sz="3200" dirty="0" smtClean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美元</a:t>
            </a:r>
            <a:endParaRPr lang="zh-TW" altLang="en-US" sz="3200" dirty="0">
              <a:solidFill>
                <a:srgbClr val="FFFFFF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507789" y="3729226"/>
            <a:ext cx="3826689" cy="707886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華康黑體 Std W7" pitchFamily="34" charset="-120"/>
                <a:ea typeface="華康黑體 Std W7" pitchFamily="34" charset="-120"/>
              </a:rPr>
              <a:t>所得相差</a:t>
            </a:r>
            <a:r>
              <a:rPr lang="en-US" altLang="zh-TW" sz="4000" dirty="0" smtClean="0">
                <a:solidFill>
                  <a:srgbClr val="FF0000"/>
                </a:solidFill>
                <a:latin typeface="華康黑體 Std W7" pitchFamily="34" charset="-120"/>
                <a:ea typeface="華康黑體 Std W7" pitchFamily="34" charset="-120"/>
              </a:rPr>
              <a:t>54</a:t>
            </a:r>
            <a:r>
              <a:rPr lang="zh-TW" altLang="en-US" sz="4000" dirty="0" smtClean="0">
                <a:solidFill>
                  <a:srgbClr val="FF0000"/>
                </a:solidFill>
                <a:latin typeface="華康黑體 Std W7" pitchFamily="34" charset="-120"/>
                <a:ea typeface="華康黑體 Std W7" pitchFamily="34" charset="-120"/>
              </a:rPr>
              <a:t>倍！</a:t>
            </a:r>
            <a:endParaRPr lang="zh-TW" altLang="en-US" sz="4000" dirty="0">
              <a:solidFill>
                <a:srgbClr val="FF0000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8322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  <p:bldP spid="3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North Korea(0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18253" r="285" b="9222"/>
          <a:stretch>
            <a:fillRect/>
          </a:stretch>
        </p:blipFill>
        <p:spPr bwMode="auto">
          <a:xfrm>
            <a:off x="0" y="0"/>
            <a:ext cx="914400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971550" y="5229225"/>
            <a:ext cx="712946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zh-TW" altLang="en-US" sz="2800" dirty="0">
                <a:solidFill>
                  <a:srgbClr val="FFFFFF"/>
                </a:solidFill>
                <a:ea typeface="華康黑體 Std W9" pitchFamily="34" charset="-120"/>
              </a:rPr>
              <a:t>北韓在</a:t>
            </a:r>
            <a:r>
              <a:rPr lang="en-US" altLang="zh-TW" sz="2800" dirty="0">
                <a:solidFill>
                  <a:srgbClr val="FFFFFF"/>
                </a:solidFill>
                <a:ea typeface="華康黑體 Std W9" pitchFamily="34" charset="-120"/>
              </a:rPr>
              <a:t>1950</a:t>
            </a:r>
            <a:r>
              <a:rPr lang="zh-TW" altLang="en-US" sz="2800" dirty="0">
                <a:solidFill>
                  <a:srgbClr val="FFFFFF"/>
                </a:solidFill>
                <a:ea typeface="華康黑體 Std W9" pitchFamily="34" charset="-120"/>
              </a:rPr>
              <a:t>年後便禁止任何的宗教信仰，對基督教更是大力打壓，拒絕福音和開放的結果，讓這個國家落入極度的貧窮與絕望中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9" pitchFamily="34" charset="-120"/>
              </a:rPr>
              <a:t>。</a:t>
            </a:r>
            <a:endParaRPr lang="en-US" altLang="zh-TW" sz="2800" dirty="0" smtClean="0">
              <a:solidFill>
                <a:srgbClr val="FFFFFF"/>
              </a:solidFill>
              <a:ea typeface="華康黑體 Std W9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475656" y="4488002"/>
            <a:ext cx="7668344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北韓是一個反對基督教的國家</a:t>
            </a:r>
            <a:endParaRPr lang="zh-TW" altLang="en-US" sz="4000" dirty="0">
              <a:solidFill>
                <a:srgbClr val="FFFFFF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0451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9"/>
          <a:stretch/>
        </p:blipFill>
        <p:spPr>
          <a:xfrm>
            <a:off x="-1" y="3301888"/>
            <a:ext cx="4460951" cy="35561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9" r="100" b="9745"/>
          <a:stretch/>
        </p:blipFill>
        <p:spPr>
          <a:xfrm>
            <a:off x="-1" y="0"/>
            <a:ext cx="9144001" cy="3301888"/>
          </a:xfrm>
          <a:prstGeom prst="rect">
            <a:avLst/>
          </a:prstGeom>
        </p:spPr>
      </p:pic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788024" y="3624999"/>
            <a:ext cx="396044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北韓極度貧窮，全國</a:t>
            </a:r>
            <a:r>
              <a:rPr lang="en-US" altLang="zh-TW" sz="2800" dirty="0">
                <a:solidFill>
                  <a:srgbClr val="FFFFFF"/>
                </a:solidFill>
                <a:ea typeface="華康黑體 Std W7" pitchFamily="34" charset="-120"/>
              </a:rPr>
              <a:t>90%</a:t>
            </a: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的地區沒有自來水及電力供應，半數百姓每天過著吃不飽的日子。</a:t>
            </a:r>
          </a:p>
        </p:txBody>
      </p:sp>
    </p:spTree>
    <p:extLst>
      <p:ext uri="{BB962C8B-B14F-4D97-AF65-F5344CB8AC3E}">
        <p14:creationId xmlns:p14="http://schemas.microsoft.com/office/powerpoint/2010/main" val="3737542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r="9439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2051720" y="5560219"/>
            <a:ext cx="7092280" cy="954107"/>
          </a:xfrm>
          <a:prstGeom prst="rect">
            <a:avLst/>
          </a:prstGeom>
          <a:solidFill>
            <a:schemeClr val="tx1">
              <a:alpha val="8196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與北韓比鄰的南韓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，敞開</a:t>
            </a: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心接受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福音，</a:t>
            </a:r>
            <a:r>
              <a:rPr lang="en-US" altLang="zh-TW" sz="2800" dirty="0">
                <a:solidFill>
                  <a:srgbClr val="FFFFFF"/>
                </a:solidFill>
                <a:ea typeface="華康黑體 Std W7" pitchFamily="34" charset="-120"/>
              </a:rPr>
              <a:t/>
            </a:r>
            <a:br>
              <a:rPr lang="en-US" altLang="zh-TW" sz="2800" dirty="0">
                <a:solidFill>
                  <a:srgbClr val="FFFFFF"/>
                </a:solidFill>
                <a:ea typeface="華康黑體 Std W7" pitchFamily="34" charset="-120"/>
              </a:rPr>
            </a:b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到如今有超過三分之一的人民是基督徒。</a:t>
            </a:r>
            <a:endParaRPr lang="zh-TW" altLang="en-US" sz="2800" dirty="0">
              <a:solidFill>
                <a:srgbClr val="FFFFFF"/>
              </a:solidFill>
              <a:ea typeface="華康黑體 Std W7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4881354"/>
            <a:ext cx="5597860" cy="707886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4000" dirty="0" smtClean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南韓基督徒比例高</a:t>
            </a:r>
            <a:endParaRPr lang="zh-TW" altLang="en-US" sz="4000" dirty="0">
              <a:solidFill>
                <a:srgbClr val="FFFFFF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2528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2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4"/>
          <a:stretch/>
        </p:blipFill>
        <p:spPr>
          <a:xfrm>
            <a:off x="-15596" y="15397"/>
            <a:ext cx="4597925" cy="3457121"/>
          </a:xfrm>
          <a:prstGeom prst="rect">
            <a:avLst/>
          </a:prstGeom>
        </p:spPr>
      </p:pic>
      <p:sp>
        <p:nvSpPr>
          <p:cNvPr id="3" name="Rectangle 9"/>
          <p:cNvSpPr>
            <a:spLocks noGrp="1" noChangeArrowheads="1"/>
          </p:cNvSpPr>
          <p:nvPr>
            <p:ph type="title"/>
          </p:nvPr>
        </p:nvSpPr>
        <p:spPr>
          <a:xfrm>
            <a:off x="4923170" y="620688"/>
            <a:ext cx="3888432" cy="2664296"/>
          </a:xfrm>
        </p:spPr>
        <p:txBody>
          <a:bodyPr/>
          <a:lstStyle/>
          <a:p>
            <a:pPr algn="l" eaLnBrk="1" hangingPunct="1">
              <a:defRPr/>
            </a:pPr>
            <a:r>
              <a:rPr lang="zh-TW" altLang="en-US" sz="2800" kern="1200" dirty="0" smtClean="0">
                <a:solidFill>
                  <a:srgbClr val="FFFFFF"/>
                </a:solidFill>
                <a:latin typeface="Arial" pitchFamily="34" charset="0"/>
                <a:ea typeface="華康黑體 Std W7" pitchFamily="34" charset="-120"/>
              </a:rPr>
              <a:t>南韓是</a:t>
            </a:r>
            <a:r>
              <a:rPr lang="zh-TW" altLang="en-US" sz="2800" kern="1200" dirty="0">
                <a:solidFill>
                  <a:srgbClr val="FFFFFF"/>
                </a:solidFill>
                <a:latin typeface="Arial" pitchFamily="34" charset="0"/>
                <a:ea typeface="華康黑體 Std W7" pitchFamily="34" charset="-120"/>
              </a:rPr>
              <a:t>世界上經濟發展最</a:t>
            </a:r>
            <a:r>
              <a:rPr lang="zh-TW" altLang="en-US" sz="2800" kern="1200" dirty="0" smtClean="0">
                <a:solidFill>
                  <a:srgbClr val="FFFFFF"/>
                </a:solidFill>
                <a:latin typeface="Arial" pitchFamily="34" charset="0"/>
                <a:ea typeface="華康黑體 Std W7" pitchFamily="34" charset="-120"/>
              </a:rPr>
              <a:t>快速的</a:t>
            </a:r>
            <a:r>
              <a:rPr lang="zh-TW" altLang="en-US" sz="2800" kern="1200" dirty="0">
                <a:solidFill>
                  <a:srgbClr val="FFFFFF"/>
                </a:solidFill>
                <a:latin typeface="Arial" pitchFamily="34" charset="0"/>
                <a:ea typeface="華康黑體 Std W7" pitchFamily="34" charset="-120"/>
              </a:rPr>
              <a:t>國家之一，</a:t>
            </a:r>
            <a:r>
              <a:rPr lang="zh-TW" altLang="en-US" sz="2800" kern="1200" dirty="0" smtClean="0">
                <a:solidFill>
                  <a:srgbClr val="FFFFFF"/>
                </a:solidFill>
                <a:latin typeface="Arial" pitchFamily="34" charset="0"/>
                <a:ea typeface="華康黑體 Std W7" pitchFamily="34" charset="-120"/>
              </a:rPr>
              <a:t>在</a:t>
            </a:r>
            <a:r>
              <a:rPr lang="zh-TW" altLang="en-US" sz="2800" kern="1200" dirty="0">
                <a:solidFill>
                  <a:srgbClr val="FFFFFF"/>
                </a:solidFill>
                <a:latin typeface="Arial" pitchFamily="34" charset="0"/>
                <a:ea typeface="華康黑體 Std W7" pitchFamily="34" charset="-120"/>
              </a:rPr>
              <a:t>世界的經濟舞台上佔有一重要的席位。</a:t>
            </a:r>
            <a:endParaRPr lang="zh-TW" altLang="en-US" sz="5400" dirty="0" smtClean="0">
              <a:solidFill>
                <a:srgbClr val="8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華康黑體 Std W12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14005" r="13353"/>
          <a:stretch/>
        </p:blipFill>
        <p:spPr>
          <a:xfrm>
            <a:off x="0" y="3472518"/>
            <a:ext cx="4582330" cy="338548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r="2893" b="-1"/>
          <a:stretch/>
        </p:blipFill>
        <p:spPr>
          <a:xfrm>
            <a:off x="4589993" y="3472518"/>
            <a:ext cx="4554787" cy="338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55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0" y="1628800"/>
            <a:ext cx="9144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800" dirty="0">
                <a:solidFill>
                  <a:srgbClr val="FF9900"/>
                </a:solidFill>
                <a:ea typeface="華康黑體 Std W9" pitchFamily="34" charset="-120"/>
              </a:rPr>
              <a:t>有</a:t>
            </a:r>
            <a:r>
              <a:rPr lang="zh-TW" altLang="en-US" sz="4800" dirty="0" smtClean="0">
                <a:solidFill>
                  <a:srgbClr val="FF9900"/>
                </a:solidFill>
                <a:ea typeface="華康黑體 Std W9" pitchFamily="34" charset="-120"/>
              </a:rPr>
              <a:t>相同的</a:t>
            </a:r>
            <a:r>
              <a:rPr lang="zh-TW" altLang="en-US" sz="4800" dirty="0">
                <a:solidFill>
                  <a:srgbClr val="FF9900"/>
                </a:solidFill>
                <a:ea typeface="華康黑體 Std W9" pitchFamily="34" charset="-120"/>
              </a:rPr>
              <a:t>地理環境</a:t>
            </a:r>
            <a:r>
              <a:rPr lang="zh-TW" altLang="en-US" sz="4800" dirty="0" smtClean="0">
                <a:solidFill>
                  <a:srgbClr val="FF9900"/>
                </a:solidFill>
                <a:ea typeface="華康黑體 Std W9" pitchFamily="34" charset="-120"/>
              </a:rPr>
              <a:t>，</a:t>
            </a:r>
            <a:r>
              <a:rPr lang="en-US" altLang="zh-TW" sz="4800" dirty="0" smtClean="0">
                <a:solidFill>
                  <a:srgbClr val="FF9900"/>
                </a:solidFill>
                <a:ea typeface="華康黑體 Std W9" pitchFamily="34" charset="-120"/>
              </a:rPr>
              <a:t/>
            </a:r>
            <a:br>
              <a:rPr lang="en-US" altLang="zh-TW" sz="4800" dirty="0" smtClean="0">
                <a:solidFill>
                  <a:srgbClr val="FF9900"/>
                </a:solidFill>
                <a:ea typeface="華康黑體 Std W9" pitchFamily="34" charset="-120"/>
              </a:rPr>
            </a:br>
            <a:r>
              <a:rPr lang="zh-TW" altLang="en-US" sz="4800" dirty="0" smtClean="0">
                <a:solidFill>
                  <a:srgbClr val="FF9900"/>
                </a:solidFill>
                <a:ea typeface="華康黑體 Std W9" pitchFamily="34" charset="-120"/>
              </a:rPr>
              <a:t>命運</a:t>
            </a:r>
            <a:r>
              <a:rPr lang="zh-TW" altLang="en-US" sz="4800" dirty="0">
                <a:solidFill>
                  <a:srgbClr val="FF9900"/>
                </a:solidFill>
                <a:ea typeface="華康黑體 Std W9" pitchFamily="34" charset="-120"/>
              </a:rPr>
              <a:t>卻大不相同，</a:t>
            </a:r>
            <a:r>
              <a:rPr lang="zh-TW" altLang="en-US" sz="4800" dirty="0">
                <a:solidFill>
                  <a:srgbClr val="FFFFFF"/>
                </a:solidFill>
                <a:ea typeface="華康黑體 Std W9" pitchFamily="34" charset="-120"/>
              </a:rPr>
              <a:t/>
            </a:r>
            <a:br>
              <a:rPr lang="zh-TW" altLang="en-US" sz="4800" dirty="0">
                <a:solidFill>
                  <a:srgbClr val="FFFFFF"/>
                </a:solidFill>
                <a:ea typeface="華康黑體 Std W9" pitchFamily="34" charset="-120"/>
              </a:rPr>
            </a:br>
            <a:r>
              <a:rPr lang="zh-TW" altLang="en-US" sz="4800" dirty="0">
                <a:solidFill>
                  <a:srgbClr val="FFFFFF"/>
                </a:solidFill>
                <a:ea typeface="華康黑體 Std W9" pitchFamily="34" charset="-120"/>
              </a:rPr>
              <a:t>一個在貧窮線之下</a:t>
            </a:r>
            <a:r>
              <a:rPr lang="zh-TW" altLang="en-US" sz="4800" dirty="0" smtClean="0">
                <a:solidFill>
                  <a:srgbClr val="FFFFFF"/>
                </a:solidFill>
                <a:ea typeface="華康黑體 Std W9" pitchFamily="34" charset="-120"/>
              </a:rPr>
              <a:t>，</a:t>
            </a:r>
            <a:r>
              <a:rPr lang="en-US" altLang="zh-TW" sz="4800" dirty="0" smtClean="0">
                <a:solidFill>
                  <a:srgbClr val="FFFFFF"/>
                </a:solidFill>
                <a:ea typeface="華康黑體 Std W9" pitchFamily="34" charset="-120"/>
              </a:rPr>
              <a:t/>
            </a:r>
            <a:br>
              <a:rPr lang="en-US" altLang="zh-TW" sz="4800" dirty="0" smtClean="0">
                <a:solidFill>
                  <a:srgbClr val="FFFFFF"/>
                </a:solidFill>
                <a:ea typeface="華康黑體 Std W9" pitchFamily="34" charset="-120"/>
              </a:rPr>
            </a:br>
            <a:r>
              <a:rPr lang="zh-TW" altLang="en-US" sz="4800" dirty="0" smtClean="0">
                <a:solidFill>
                  <a:srgbClr val="FFFFFF"/>
                </a:solidFill>
                <a:ea typeface="華康黑體 Std W9" pitchFamily="34" charset="-120"/>
              </a:rPr>
              <a:t>一個</a:t>
            </a:r>
            <a:r>
              <a:rPr lang="zh-TW" altLang="en-US" sz="4800" dirty="0">
                <a:solidFill>
                  <a:srgbClr val="FFFFFF"/>
                </a:solidFill>
                <a:ea typeface="華康黑體 Std W9" pitchFamily="34" charset="-120"/>
              </a:rPr>
              <a:t>經濟</a:t>
            </a:r>
            <a:r>
              <a:rPr lang="zh-TW" altLang="zh-TW" sz="4800" dirty="0">
                <a:solidFill>
                  <a:srgbClr val="FFFFFF"/>
                </a:solidFill>
                <a:ea typeface="華康黑體 Std W9" pitchFamily="34" charset="-120"/>
              </a:rPr>
              <a:t>蓬勃</a:t>
            </a:r>
            <a:r>
              <a:rPr lang="zh-TW" altLang="en-US" sz="4800" dirty="0" smtClean="0">
                <a:solidFill>
                  <a:srgbClr val="FFFFFF"/>
                </a:solidFill>
                <a:ea typeface="華康黑體 Std W9" pitchFamily="34" charset="-120"/>
              </a:rPr>
              <a:t>發展</a:t>
            </a:r>
            <a:r>
              <a:rPr lang="en-US" altLang="zh-TW" sz="480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……</a:t>
            </a:r>
            <a:endParaRPr lang="en-US" altLang="zh-TW" sz="4800" dirty="0">
              <a:solidFill>
                <a:srgbClr val="FFFFFF"/>
              </a:solidFill>
              <a:ea typeface="華康黑體 Std W9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6264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海地vs多明尼加共和國對比(0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 b="4865"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755576" y="3286125"/>
            <a:ext cx="2519189" cy="369332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人均所得：</a:t>
            </a:r>
            <a:r>
              <a:rPr lang="en-US" altLang="zh-TW" dirty="0" smtClean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830</a:t>
            </a:r>
            <a:r>
              <a:rPr lang="zh-TW" altLang="en-US" dirty="0" smtClean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美元</a:t>
            </a:r>
            <a:endParaRPr lang="zh-TW" altLang="en-US" dirty="0">
              <a:solidFill>
                <a:srgbClr val="0000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759760" y="3284538"/>
            <a:ext cx="2663205" cy="369332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人均所得：</a:t>
            </a:r>
            <a:r>
              <a:rPr lang="en-US" altLang="zh-TW" dirty="0" smtClean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5,950</a:t>
            </a:r>
            <a:r>
              <a:rPr lang="zh-TW" altLang="en-US" dirty="0" smtClean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美元</a:t>
            </a:r>
            <a:endParaRPr lang="zh-TW" altLang="en-US" dirty="0">
              <a:solidFill>
                <a:srgbClr val="0000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657350" y="2060575"/>
            <a:ext cx="719138" cy="30797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1400" b="1" dirty="0">
                <a:solidFill>
                  <a:srgbClr val="000000"/>
                </a:solidFill>
                <a:latin typeface="Airl"/>
                <a:ea typeface="Airl"/>
                <a:cs typeface="Airl"/>
              </a:rPr>
              <a:t>Haiti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6443663" y="2060575"/>
            <a:ext cx="1295400" cy="3048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rgbClr val="000000"/>
                </a:solidFill>
                <a:latin typeface="Airl"/>
                <a:ea typeface="Airl"/>
                <a:cs typeface="Airl"/>
              </a:rPr>
              <a:t>Dominican</a:t>
            </a:r>
            <a:endParaRPr lang="en-US" altLang="zh-TW" sz="1400" b="1" dirty="0">
              <a:solidFill>
                <a:srgbClr val="000000"/>
              </a:solidFill>
              <a:latin typeface="Airl"/>
              <a:ea typeface="Airl"/>
              <a:cs typeface="Airl"/>
            </a:endParaRPr>
          </a:p>
        </p:txBody>
      </p:sp>
    </p:spTree>
    <p:extLst>
      <p:ext uri="{BB962C8B-B14F-4D97-AF65-F5344CB8AC3E}">
        <p14:creationId xmlns:p14="http://schemas.microsoft.com/office/powerpoint/2010/main" val="14964082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6391" grpId="0" animBg="1"/>
      <p:bldP spid="16392" grpId="0" animBg="1"/>
      <p:bldP spid="1639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海地（巫毒教的狂歡節）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09"/>
          <a:stretch/>
        </p:blipFill>
        <p:spPr bwMode="auto">
          <a:xfrm>
            <a:off x="0" y="-7938"/>
            <a:ext cx="928846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-1" y="6237288"/>
            <a:ext cx="9288463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000" dirty="0">
                <a:solidFill>
                  <a:srgbClr val="FFFFFF"/>
                </a:solidFill>
                <a:ea typeface="華康黑體 Std W9" pitchFamily="34" charset="-120"/>
              </a:rPr>
              <a:t>海地巫毒教的狂歡節</a:t>
            </a:r>
          </a:p>
        </p:txBody>
      </p:sp>
    </p:spTree>
    <p:extLst>
      <p:ext uri="{BB962C8B-B14F-4D97-AF65-F5344CB8AC3E}">
        <p14:creationId xmlns:p14="http://schemas.microsoft.com/office/powerpoint/2010/main" val="2726916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88913"/>
            <a:ext cx="4316413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人需要的─</a:t>
            </a: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黑體 Std W9" pitchFamily="34" charset="-120"/>
              </a:rPr>
              <a:t>多且便宜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27588" y="188913"/>
            <a:ext cx="4316412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人不需要的─</a:t>
            </a: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黑體 Std W9" pitchFamily="34" charset="-120"/>
              </a:rPr>
              <a:t>少且昂貴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4216" r="1239"/>
          <a:stretch/>
        </p:blipFill>
        <p:spPr bwMode="auto">
          <a:xfrm>
            <a:off x="-4763" y="836613"/>
            <a:ext cx="4321176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107950" y="908050"/>
            <a:ext cx="6461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蔬菜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" b="612"/>
          <a:stretch/>
        </p:blipFill>
        <p:spPr bwMode="auto">
          <a:xfrm>
            <a:off x="4827588" y="836613"/>
            <a:ext cx="4316412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8423275" y="90805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dirty="0" smtClean="0">
                <a:solidFill>
                  <a:prstClr val="black"/>
                </a:solidFill>
                <a:latin typeface="華康黑體 Std W7" pitchFamily="34" charset="-120"/>
                <a:ea typeface="華康黑體 Std W7" pitchFamily="34" charset="-120"/>
              </a:rPr>
              <a:t>人蔘</a:t>
            </a:r>
            <a:endParaRPr kumimoji="0" lang="zh-TW" altLang="en-US" dirty="0">
              <a:solidFill>
                <a:prstClr val="black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8" r="19511" b="5646"/>
          <a:stretch/>
        </p:blipFill>
        <p:spPr bwMode="auto">
          <a:xfrm flipH="1">
            <a:off x="-4763" y="3771900"/>
            <a:ext cx="4321176" cy="308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107950" y="38433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水果</a:t>
            </a:r>
            <a:endParaRPr kumimoji="0" lang="zh-TW" alt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4507"/>
          <a:stretch>
            <a:fillRect/>
          </a:stretch>
        </p:blipFill>
        <p:spPr bwMode="auto">
          <a:xfrm>
            <a:off x="4827588" y="3771900"/>
            <a:ext cx="4316412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8423275" y="3844925"/>
            <a:ext cx="6461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松露</a:t>
            </a:r>
          </a:p>
        </p:txBody>
      </p:sp>
    </p:spTree>
    <p:extLst>
      <p:ext uri="{BB962C8B-B14F-4D97-AF65-F5344CB8AC3E}">
        <p14:creationId xmlns:p14="http://schemas.microsoft.com/office/powerpoint/2010/main" val="21399590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  <p:bldP spid="19" grpId="0"/>
      <p:bldP spid="21" grpId="0"/>
      <p:bldP spid="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20725" y="127688"/>
            <a:ext cx="9864725" cy="664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8313" y="-6484"/>
            <a:ext cx="10311456" cy="686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-36513" y="5733256"/>
            <a:ext cx="9324976" cy="70788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000" dirty="0">
                <a:solidFill>
                  <a:srgbClr val="FFFFFF"/>
                </a:solidFill>
                <a:ea typeface="華康黑體 Std W9" pitchFamily="34" charset="-120"/>
              </a:rPr>
              <a:t>海地是世界上最貧窮的國家之</a:t>
            </a:r>
            <a:r>
              <a:rPr lang="zh-TW" altLang="en-US" sz="2000" dirty="0" smtClean="0">
                <a:solidFill>
                  <a:srgbClr val="FFFFFF"/>
                </a:solidFill>
                <a:ea typeface="華康黑體 Std W9" pitchFamily="34" charset="-120"/>
              </a:rPr>
              <a:t>一</a:t>
            </a:r>
            <a:r>
              <a:rPr lang="en-US" altLang="zh-TW" sz="2000" dirty="0" smtClean="0">
                <a:solidFill>
                  <a:srgbClr val="FFFFFF"/>
                </a:solidFill>
                <a:ea typeface="華康黑體 Std W9" pitchFamily="34" charset="-120"/>
              </a:rPr>
              <a:t/>
            </a:r>
            <a:br>
              <a:rPr lang="en-US" altLang="zh-TW" sz="2000" dirty="0" smtClean="0">
                <a:solidFill>
                  <a:srgbClr val="FFFFFF"/>
                </a:solidFill>
                <a:ea typeface="華康黑體 Std W9" pitchFamily="34" charset="-120"/>
              </a:rPr>
            </a:br>
            <a:r>
              <a:rPr lang="zh-TW" altLang="en-US" sz="2000" dirty="0" smtClean="0">
                <a:solidFill>
                  <a:srgbClr val="FFFFFF"/>
                </a:solidFill>
                <a:ea typeface="華康黑體 Std W9" pitchFamily="34" charset="-120"/>
              </a:rPr>
              <a:t>當地人</a:t>
            </a:r>
            <a:r>
              <a:rPr lang="zh-TW" altLang="en-US" sz="2000" dirty="0">
                <a:solidFill>
                  <a:srgbClr val="FFFFFF"/>
                </a:solidFill>
                <a:ea typeface="華康黑體 Std W9" pitchFamily="34" charset="-120"/>
              </a:rPr>
              <a:t>甚至常以泥餅充饑</a:t>
            </a:r>
          </a:p>
        </p:txBody>
      </p:sp>
    </p:spTree>
    <p:extLst>
      <p:ext uri="{BB962C8B-B14F-4D97-AF65-F5344CB8AC3E}">
        <p14:creationId xmlns:p14="http://schemas.microsoft.com/office/powerpoint/2010/main" val="39498005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0" y="6237288"/>
            <a:ext cx="9144000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000" dirty="0" smtClean="0">
                <a:solidFill>
                  <a:srgbClr val="FFFFFF"/>
                </a:solidFill>
                <a:ea typeface="華康黑體 Std W9" pitchFamily="34" charset="-120"/>
              </a:rPr>
              <a:t>多明尼加是一個基督信仰的國家</a:t>
            </a:r>
            <a:endParaRPr lang="zh-TW" altLang="en-US" sz="2000" dirty="0">
              <a:solidFill>
                <a:srgbClr val="FFFFFF"/>
              </a:solidFill>
              <a:ea typeface="華康黑體 Std W9" pitchFamily="34" charset="-120"/>
            </a:endParaRPr>
          </a:p>
        </p:txBody>
      </p:sp>
      <p:pic>
        <p:nvPicPr>
          <p:cNvPr id="4" name="Picture 4" descr="Dominican Priests Ordinations 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895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多明尼加(0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t="7350" r="2321" b="19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-36513" y="6237288"/>
            <a:ext cx="9324976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000" dirty="0">
                <a:solidFill>
                  <a:srgbClr val="FFFFFF"/>
                </a:solidFill>
                <a:ea typeface="華康黑體 Std W9" pitchFamily="34" charset="-120"/>
              </a:rPr>
              <a:t>多明尼加近年經濟快速發展，人民生活普遍得到改善</a:t>
            </a:r>
          </a:p>
        </p:txBody>
      </p:sp>
    </p:spTree>
    <p:extLst>
      <p:ext uri="{BB962C8B-B14F-4D97-AF65-F5344CB8AC3E}">
        <p14:creationId xmlns:p14="http://schemas.microsoft.com/office/powerpoint/2010/main" val="8442684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1" name="Picture 7" descr="3254760424_b0445a1846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8"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-36513" y="6237288"/>
            <a:ext cx="9324976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000">
                <a:solidFill>
                  <a:srgbClr val="FFFFFF"/>
                </a:solidFill>
                <a:ea typeface="華康黑體 Std W9" pitchFamily="34" charset="-120"/>
              </a:rPr>
              <a:t>多明尼加近年經濟快速發展，人民生活普遍得到改善</a:t>
            </a:r>
          </a:p>
        </p:txBody>
      </p:sp>
    </p:spTree>
    <p:extLst>
      <p:ext uri="{BB962C8B-B14F-4D97-AF65-F5344CB8AC3E}">
        <p14:creationId xmlns:p14="http://schemas.microsoft.com/office/powerpoint/2010/main" val="15511804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03575" y="2133600"/>
            <a:ext cx="2592388" cy="1138238"/>
          </a:xfrm>
        </p:spPr>
        <p:txBody>
          <a:bodyPr/>
          <a:lstStyle/>
          <a:p>
            <a:pPr algn="l" eaLnBrk="1" hangingPunct="1"/>
            <a:r>
              <a:rPr lang="zh-TW" altLang="en-US" sz="6000" dirty="0" smtClean="0">
                <a:solidFill>
                  <a:srgbClr val="FF9900"/>
                </a:solidFill>
                <a:ea typeface="華康黑體 Std W12" pitchFamily="34" charset="-120"/>
              </a:rPr>
              <a:t>孟加拉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258888" y="3716338"/>
            <a:ext cx="6840537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孟加拉是一個缺乏宗教自由的國家，</a:t>
            </a:r>
            <a:b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對基督教更是多方壓制。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基督徒更會被親人視為已死之人來看待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。</a:t>
            </a:r>
            <a:endParaRPr lang="en-US" altLang="zh-TW" sz="2800" dirty="0" smtClean="0">
              <a:solidFill>
                <a:srgbClr val="FFFFFF"/>
              </a:solidFill>
              <a:ea typeface="華康黑體 Std W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7761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孟加拉(0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0"/>
            <a:ext cx="10440988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孟加拉(0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864725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44463" y="1333500"/>
            <a:ext cx="8748712" cy="3751263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zh-TW" altLang="en-US" sz="4800" dirty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孟加拉的首府達卡被列為世界污染最厲害之城，搶劫、勒索、暴力和謀殺更是家常便飯。加上每年飽受洪水和風災所苦，數以百萬計人民失去家園。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0" y="6237288"/>
            <a:ext cx="9144000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000" dirty="0">
                <a:solidFill>
                  <a:srgbClr val="FFFFFF"/>
                </a:solidFill>
                <a:ea typeface="華康黑體 Std W9" pitchFamily="34" charset="-120"/>
              </a:rPr>
              <a:t>孟加拉百姓生活在極度貧窮</a:t>
            </a:r>
            <a:r>
              <a:rPr lang="zh-TW" altLang="en-US" sz="2000" dirty="0" smtClean="0">
                <a:solidFill>
                  <a:srgbClr val="FFFFFF"/>
                </a:solidFill>
                <a:ea typeface="華康黑體 Std W9" pitchFamily="34" charset="-120"/>
              </a:rPr>
              <a:t>裡，許多百姓一天賺不到一美金</a:t>
            </a:r>
            <a:endParaRPr lang="zh-TW" altLang="en-US" sz="2000" dirty="0">
              <a:solidFill>
                <a:srgbClr val="FFFFFF"/>
              </a:solidFill>
              <a:ea typeface="華康黑體 Std W9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06469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5" grpId="1" animBg="1"/>
      <p:bldP spid="3072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03575" y="1557338"/>
            <a:ext cx="2663825" cy="1138237"/>
          </a:xfrm>
        </p:spPr>
        <p:txBody>
          <a:bodyPr/>
          <a:lstStyle/>
          <a:p>
            <a:pPr eaLnBrk="1" hangingPunct="1"/>
            <a:r>
              <a:rPr lang="zh-TW" altLang="en-US" sz="6000" dirty="0" smtClean="0">
                <a:solidFill>
                  <a:srgbClr val="FF9900"/>
                </a:solidFill>
                <a:ea typeface="華康黑體 Std W12" pitchFamily="34" charset="-120"/>
              </a:rPr>
              <a:t>尼泊爾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2708275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尼泊爾是世界上十個最貧窮的國家之一，</a:t>
            </a:r>
            <a:b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家族與村民對改信基督教者極為排斥，</a:t>
            </a:r>
            <a:b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改信者不是被趕出家門，就是被迫害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。</a:t>
            </a:r>
            <a:endParaRPr lang="zh-TW" altLang="en-US" sz="2800" dirty="0">
              <a:solidFill>
                <a:srgbClr val="FFFF00"/>
              </a:solidFill>
              <a:ea typeface="華康黑體 Std W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040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nepal1_38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6308725"/>
            <a:ext cx="9144000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000" dirty="0">
                <a:solidFill>
                  <a:srgbClr val="FFFFFF"/>
                </a:solidFill>
                <a:ea typeface="華康黑體 Std W9" pitchFamily="34" charset="-120"/>
              </a:rPr>
              <a:t>尼泊爾首都加德滿都街頭的兒童</a:t>
            </a:r>
          </a:p>
        </p:txBody>
      </p:sp>
    </p:spTree>
    <p:extLst>
      <p:ext uri="{BB962C8B-B14F-4D97-AF65-F5344CB8AC3E}">
        <p14:creationId xmlns:p14="http://schemas.microsoft.com/office/powerpoint/2010/main" val="31606033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尼泊爾(神廟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30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000">
                <a:solidFill>
                  <a:srgbClr val="FFFFFF"/>
                </a:solidFill>
                <a:ea typeface="華康黑體 Std W9" pitchFamily="34" charset="-120"/>
              </a:rPr>
              <a:t>尼泊爾到處都是神廟</a:t>
            </a:r>
          </a:p>
        </p:txBody>
      </p:sp>
      <p:pic>
        <p:nvPicPr>
          <p:cNvPr id="33796" name="Picture 4" descr="尼泊爾(神廟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7267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4925" y="5734050"/>
            <a:ext cx="9144000" cy="9541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FFFFFF"/>
                </a:solidFill>
                <a:ea typeface="華康黑體 Std W9" pitchFamily="34" charset="-120"/>
              </a:rPr>
              <a:t>尼泊爾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9" pitchFamily="34" charset="-120"/>
              </a:rPr>
              <a:t>人口三千萬，</a:t>
            </a:r>
            <a:r>
              <a:rPr lang="zh-TW" altLang="en-US" sz="2800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竟</a:t>
            </a:r>
            <a:r>
              <a:rPr lang="zh-TW" altLang="en-US" sz="2800" dirty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擁有三億多個偶像</a:t>
            </a:r>
            <a:r>
              <a:rPr lang="en-US" altLang="zh-TW" sz="2800" dirty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/>
            </a:r>
            <a:br>
              <a:rPr lang="en-US" altLang="zh-TW" sz="2800" dirty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偶像數量居世界之冠</a:t>
            </a:r>
            <a:endParaRPr lang="zh-TW" altLang="en-US" sz="2800" dirty="0">
              <a:solidFill>
                <a:srgbClr val="FFFFFF"/>
              </a:solidFill>
              <a:ea typeface="華康黑體 Std W9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4595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125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  <p:bldP spid="33795" grpId="1" animBg="1"/>
      <p:bldP spid="3379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03575" y="2133600"/>
            <a:ext cx="2736850" cy="1138238"/>
          </a:xfrm>
        </p:spPr>
        <p:txBody>
          <a:bodyPr/>
          <a:lstStyle/>
          <a:p>
            <a:pPr algn="l" eaLnBrk="1" hangingPunct="1"/>
            <a:r>
              <a:rPr lang="zh-TW" altLang="en-US" sz="6000" smtClean="0">
                <a:solidFill>
                  <a:srgbClr val="FF9900"/>
                </a:solidFill>
                <a:ea typeface="華康黑體 Std W12" pitchFamily="34" charset="-120"/>
              </a:rPr>
              <a:t>印　度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258888" y="3284538"/>
            <a:ext cx="684053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印度經濟近年來以令人驚嘆的速度增長，</a:t>
            </a:r>
            <a:b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但印度同時也擁有世界上最大的貧民窟，</a:t>
            </a:r>
            <a:b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有世界最大的手工洗衣場，</a:t>
            </a:r>
            <a:b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有</a:t>
            </a:r>
            <a:r>
              <a:rPr lang="en-US" altLang="zh-TW" sz="2800" dirty="0">
                <a:solidFill>
                  <a:srgbClr val="FFFFFF"/>
                </a:solidFill>
                <a:ea typeface="華康黑體 Std W7" pitchFamily="34" charset="-120"/>
              </a:rPr>
              <a:t>25%</a:t>
            </a: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以上低於貧困線的人口，</a:t>
            </a:r>
            <a:b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有成群結隊的乞丐</a:t>
            </a:r>
            <a:r>
              <a:rPr lang="en-US" altLang="zh-TW" sz="2800" dirty="0" smtClean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196564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88913"/>
            <a:ext cx="4316413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人需要</a:t>
            </a:r>
            <a:r>
              <a:rPr kumimoji="0"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的─</a:t>
            </a:r>
            <a:r>
              <a:rPr kumimoji="0"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黑體 Std W9" pitchFamily="34" charset="-120"/>
              </a:rPr>
              <a:t>多且便宜</a:t>
            </a:r>
            <a:endParaRPr kumimoji="0"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華康黑體 Std W9" pitchFamily="34" charset="-12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27588" y="188913"/>
            <a:ext cx="431641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人不需要的─</a:t>
            </a: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>少且昂貴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4027" b="3789"/>
          <a:stretch/>
        </p:blipFill>
        <p:spPr bwMode="auto">
          <a:xfrm>
            <a:off x="-4445" y="836613"/>
            <a:ext cx="4320538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107950" y="90805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雞蛋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23" b="3523"/>
          <a:stretch/>
        </p:blipFill>
        <p:spPr bwMode="auto">
          <a:xfrm>
            <a:off x="4827588" y="836613"/>
            <a:ext cx="4316412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8423275" y="90805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dirty="0">
                <a:solidFill>
                  <a:prstClr val="black"/>
                </a:solidFill>
                <a:latin typeface="華康黑體 Std W7" pitchFamily="34" charset="-120"/>
                <a:ea typeface="華康黑體 Std W7" pitchFamily="34" charset="-120"/>
              </a:rPr>
              <a:t>珍珠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28341" r="1670" b="2387"/>
          <a:stretch/>
        </p:blipFill>
        <p:spPr bwMode="auto">
          <a:xfrm flipH="1">
            <a:off x="-4446" y="3771900"/>
            <a:ext cx="4320537" cy="308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5456" r="515"/>
          <a:stretch/>
        </p:blipFill>
        <p:spPr bwMode="auto">
          <a:xfrm>
            <a:off x="4827588" y="3771902"/>
            <a:ext cx="4316412" cy="30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88689" y="377190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 smtClean="0">
                <a:solidFill>
                  <a:prstClr val="black"/>
                </a:solidFill>
                <a:latin typeface="華康黑體 Std W7" pitchFamily="34" charset="-120"/>
                <a:ea typeface="華康黑體 Std W7" pitchFamily="34" charset="-120"/>
              </a:rPr>
              <a:t>牛奶</a:t>
            </a:r>
            <a:endParaRPr kumimoji="0" lang="zh-TW" altLang="en-US" dirty="0">
              <a:solidFill>
                <a:prstClr val="black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8423275" y="3771901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dirty="0" smtClean="0">
                <a:solidFill>
                  <a:prstClr val="black"/>
                </a:solidFill>
                <a:latin typeface="華康黑體 Std W7" pitchFamily="34" charset="-120"/>
                <a:ea typeface="華康黑體 Std W7" pitchFamily="34" charset="-120"/>
              </a:rPr>
              <a:t>黃金</a:t>
            </a:r>
            <a:endParaRPr kumimoji="0" lang="zh-TW" altLang="en-US" dirty="0">
              <a:solidFill>
                <a:prstClr val="black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39335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  <p:bldP spid="19" grpId="0"/>
      <p:bldP spid="11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india01_16384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2"/>
          <a:stretch>
            <a:fillRect/>
          </a:stretch>
        </p:blipFill>
        <p:spPr bwMode="auto">
          <a:xfrm>
            <a:off x="0" y="0"/>
            <a:ext cx="4859338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india23_161390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00438"/>
            <a:ext cx="5724525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4932363" y="333375"/>
            <a:ext cx="3989387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zh-TW" altLang="en-US" sz="2800">
                <a:solidFill>
                  <a:srgbClr val="FFFF66"/>
                </a:solidFill>
                <a:latin typeface="華康黑體 Std W7" pitchFamily="34" charset="-120"/>
                <a:ea typeface="華康黑體 Std W7" pitchFamily="34" charset="-120"/>
              </a:rPr>
              <a:t>印度是眾多宗教的發源地，全印度約有</a:t>
            </a:r>
            <a:r>
              <a:rPr lang="en-US" altLang="zh-TW" sz="2800">
                <a:solidFill>
                  <a:srgbClr val="FFFF66"/>
                </a:solidFill>
                <a:latin typeface="華康黑體 Std W7" pitchFamily="34" charset="-120"/>
                <a:ea typeface="華康黑體 Std W7" pitchFamily="34" charset="-120"/>
              </a:rPr>
              <a:t>80.5%</a:t>
            </a:r>
            <a:r>
              <a:rPr lang="zh-TW" altLang="en-US" sz="2800">
                <a:solidFill>
                  <a:srgbClr val="FFFF66"/>
                </a:solidFill>
                <a:latin typeface="華康黑體 Std W7" pitchFamily="34" charset="-120"/>
                <a:ea typeface="華康黑體 Std W7" pitchFamily="34" charset="-120"/>
              </a:rPr>
              <a:t>的人口信仰印度教，其他的主要宗教有伊斯蘭教、錫克教、耆那教等等。</a:t>
            </a:r>
            <a:r>
              <a:rPr lang="zh-TW" altLang="en-US" sz="2800">
                <a:solidFill>
                  <a:srgbClr val="FF9900"/>
                </a:solidFill>
                <a:latin typeface="華康黑體 Std W7" pitchFamily="34" charset="-120"/>
                <a:ea typeface="華康黑體 Std W7" pitchFamily="34" charset="-120"/>
              </a:rPr>
              <a:t>但這些宗教真能賜福給印度嗎？</a:t>
            </a:r>
          </a:p>
        </p:txBody>
      </p:sp>
      <p:pic>
        <p:nvPicPr>
          <p:cNvPr id="48136" name="Picture 8" descr="le4jvo4knols-8xcPuoEwD_g-h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80"/>
          <a:stretch>
            <a:fillRect/>
          </a:stretch>
        </p:blipFill>
        <p:spPr bwMode="auto">
          <a:xfrm>
            <a:off x="0" y="3500438"/>
            <a:ext cx="341947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340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1526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5707" r="6523" b="7204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0" y="6021388"/>
            <a:ext cx="9178925" cy="5191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>
                <a:solidFill>
                  <a:srgbClr val="FFFFFF"/>
                </a:solidFill>
                <a:ea typeface="華康黑體 Std W9" pitchFamily="34" charset="-120"/>
              </a:rPr>
              <a:t>印度首都新德里約半數人口生活在貧民窟中</a:t>
            </a:r>
          </a:p>
        </p:txBody>
      </p:sp>
    </p:spTree>
    <p:extLst>
      <p:ext uri="{BB962C8B-B14F-4D97-AF65-F5344CB8AC3E}">
        <p14:creationId xmlns:p14="http://schemas.microsoft.com/office/powerpoint/2010/main" val="4064956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318" cy="5373216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1520" y="5373216"/>
            <a:ext cx="864096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FFFFFF"/>
                </a:solidFill>
                <a:ea typeface="華康黑體 Std W9" pitchFamily="34" charset="-120"/>
              </a:rPr>
              <a:t>印度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9" pitchFamily="34" charset="-120"/>
              </a:rPr>
              <a:t>有近</a:t>
            </a:r>
            <a:r>
              <a:rPr lang="en-US" altLang="zh-TW" sz="2800" dirty="0" smtClean="0">
                <a:solidFill>
                  <a:srgbClr val="FFFFFF"/>
                </a:solidFill>
                <a:ea typeface="華康黑體 Std W9" pitchFamily="34" charset="-120"/>
              </a:rPr>
              <a:t>1,840</a:t>
            </a:r>
            <a:r>
              <a:rPr lang="zh-TW" altLang="en-US" sz="2800" dirty="0">
                <a:solidFill>
                  <a:srgbClr val="FFFFFF"/>
                </a:solidFill>
                <a:ea typeface="華康黑體 Std W9" pitchFamily="34" charset="-120"/>
              </a:rPr>
              <a:t>萬人淪為現代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9" pitchFamily="34" charset="-120"/>
              </a:rPr>
              <a:t>奴隸，包括</a:t>
            </a:r>
            <a:r>
              <a:rPr lang="zh-TW" altLang="en-US" sz="2800" dirty="0">
                <a:solidFill>
                  <a:srgbClr val="FFFFFF"/>
                </a:solidFill>
                <a:ea typeface="華康黑體 Std W9" pitchFamily="34" charset="-120"/>
              </a:rPr>
              <a:t>被賣到妓院、被迫當苦力、勞動償債的債奴，或是一出生便成為世襲奴隸。</a:t>
            </a:r>
          </a:p>
        </p:txBody>
      </p:sp>
    </p:spTree>
    <p:extLst>
      <p:ext uri="{BB962C8B-B14F-4D97-AF65-F5344CB8AC3E}">
        <p14:creationId xmlns:p14="http://schemas.microsoft.com/office/powerpoint/2010/main" val="314383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6238"/>
            <a:ext cx="9236075" cy="1231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1116013" y="3669001"/>
            <a:ext cx="6911975" cy="1877437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4400" dirty="0">
                <a:solidFill>
                  <a:srgbClr val="FF9900"/>
                </a:solidFill>
                <a:ea typeface="華康黑體 Std W12" pitchFamily="34" charset="-120"/>
              </a:rPr>
              <a:t>以別神代替耶和華</a:t>
            </a:r>
            <a:r>
              <a:rPr lang="zh-TW" altLang="en-US" sz="4400" dirty="0" smtClean="0">
                <a:solidFill>
                  <a:srgbClr val="FF9900"/>
                </a:solidFill>
                <a:ea typeface="華康黑體 Std W12" pitchFamily="34" charset="-120"/>
              </a:rPr>
              <a:t>的</a:t>
            </a:r>
            <a:endParaRPr lang="en-US" altLang="zh-TW" sz="4400" dirty="0" smtClean="0">
              <a:solidFill>
                <a:srgbClr val="FF9900"/>
              </a:solidFill>
              <a:ea typeface="華康黑體 Std W12" pitchFamily="34" charset="-120"/>
            </a:endParaRPr>
          </a:p>
          <a:p>
            <a:pPr algn="ctr" eaLnBrk="1" hangingPunct="1"/>
            <a:r>
              <a:rPr lang="zh-TW" altLang="en-US" sz="4400" dirty="0" smtClean="0">
                <a:solidFill>
                  <a:srgbClr val="FF9900"/>
                </a:solidFill>
                <a:ea typeface="華康黑體 Std W12" pitchFamily="34" charset="-120"/>
              </a:rPr>
              <a:t>他們</a:t>
            </a:r>
            <a:r>
              <a:rPr lang="zh-TW" altLang="en-US" sz="4400" dirty="0">
                <a:solidFill>
                  <a:srgbClr val="FF9900"/>
                </a:solidFill>
                <a:ea typeface="華康黑體 Std W12" pitchFamily="34" charset="-120"/>
              </a:rPr>
              <a:t>的愁苦必加</a:t>
            </a:r>
            <a:r>
              <a:rPr lang="zh-TW" altLang="en-US" sz="4400" dirty="0" smtClean="0">
                <a:solidFill>
                  <a:srgbClr val="FF9900"/>
                </a:solidFill>
                <a:ea typeface="華康黑體 Std W12" pitchFamily="34" charset="-120"/>
              </a:rPr>
              <a:t>增</a:t>
            </a:r>
            <a:endParaRPr lang="zh-TW" altLang="en-US" sz="4400" dirty="0">
              <a:solidFill>
                <a:srgbClr val="FF9900"/>
              </a:solidFill>
              <a:ea typeface="華康黑體 Std W12" pitchFamily="34" charset="-120"/>
            </a:endParaRPr>
          </a:p>
          <a:p>
            <a:pPr algn="ctr" eaLnBrk="1" hangingPunct="1"/>
            <a:r>
              <a:rPr lang="zh-TW" altLang="en-US" sz="2800" dirty="0" smtClean="0">
                <a:solidFill>
                  <a:srgbClr val="FF9900"/>
                </a:solidFill>
                <a:latin typeface="華康黑體 Std W9" pitchFamily="34" charset="-120"/>
                <a:ea typeface="華康黑體 Std W9" pitchFamily="34" charset="-120"/>
              </a:rPr>
              <a:t>（詩篇</a:t>
            </a:r>
            <a:r>
              <a:rPr lang="en-US" altLang="zh-TW" sz="2800" dirty="0" smtClean="0">
                <a:solidFill>
                  <a:srgbClr val="FF9900"/>
                </a:solidFill>
                <a:latin typeface="華康黑體 Std W9" pitchFamily="34" charset="-120"/>
                <a:ea typeface="華康黑體 Std W9" pitchFamily="34" charset="-120"/>
              </a:rPr>
              <a:t>16:4</a:t>
            </a:r>
            <a:r>
              <a:rPr lang="zh-TW" altLang="en-US" sz="2800" dirty="0" smtClean="0">
                <a:solidFill>
                  <a:srgbClr val="FF9900"/>
                </a:solidFill>
                <a:latin typeface="華康黑體 Std W9" pitchFamily="34" charset="-120"/>
                <a:ea typeface="華康黑體 Std W9" pitchFamily="34" charset="-120"/>
              </a:rPr>
              <a:t>）</a:t>
            </a:r>
            <a:endParaRPr lang="zh-TW" altLang="en-US" sz="2800" dirty="0">
              <a:solidFill>
                <a:srgbClr val="FF99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55046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-4.72222E-6 0.7444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177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863700462_56828b777f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r="7010"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684213" y="5262563"/>
            <a:ext cx="7632700" cy="1354217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dirty="0">
                <a:solidFill>
                  <a:srgbClr val="FFFFFF"/>
                </a:solidFill>
                <a:latin typeface="華康黑體 Std W12" pitchFamily="34" charset="-120"/>
                <a:ea typeface="華康黑體 Std W12" pitchFamily="34" charset="-120"/>
              </a:rPr>
              <a:t>凡敬畏耶和華</a:t>
            </a:r>
            <a:r>
              <a:rPr lang="zh-TW" altLang="en-US" sz="3200" dirty="0" smtClean="0">
                <a:solidFill>
                  <a:srgbClr val="FFFFFF"/>
                </a:solidFill>
                <a:latin typeface="華康黑體 Std W12" pitchFamily="34" charset="-120"/>
                <a:ea typeface="華康黑體 Std W12" pitchFamily="34" charset="-120"/>
              </a:rPr>
              <a:t>的</a:t>
            </a:r>
            <a:r>
              <a:rPr lang="en-US" altLang="zh-TW" sz="3200" dirty="0" smtClean="0">
                <a:solidFill>
                  <a:srgbClr val="FFFFFF"/>
                </a:solidFill>
                <a:latin typeface="華康黑體 Std W12" pitchFamily="34" charset="-120"/>
                <a:ea typeface="華康黑體 Std W12" pitchFamily="34" charset="-120"/>
              </a:rPr>
              <a:t/>
            </a:r>
            <a:br>
              <a:rPr lang="en-US" altLang="zh-TW" sz="3200" dirty="0" smtClean="0">
                <a:solidFill>
                  <a:srgbClr val="FFFFFF"/>
                </a:solidFill>
                <a:latin typeface="華康黑體 Std W12" pitchFamily="34" charset="-120"/>
                <a:ea typeface="華康黑體 Std W12" pitchFamily="34" charset="-120"/>
              </a:rPr>
            </a:br>
            <a:r>
              <a:rPr lang="zh-TW" altLang="en-US" sz="3200" dirty="0" smtClean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無論</a:t>
            </a:r>
            <a:r>
              <a:rPr lang="zh-TW" altLang="en-US" sz="3200" dirty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大小</a:t>
            </a:r>
            <a:r>
              <a:rPr lang="zh-TW" altLang="en-US" sz="3200" dirty="0" smtClean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，主</a:t>
            </a:r>
            <a:r>
              <a:rPr lang="zh-TW" altLang="en-US" sz="3200" dirty="0">
                <a:solidFill>
                  <a:srgbClr val="FFFFFF"/>
                </a:solidFill>
                <a:latin typeface="華康黑體 Std W7" pitchFamily="34" charset="-120"/>
                <a:ea typeface="華康黑體 Std W7" pitchFamily="34" charset="-120"/>
              </a:rPr>
              <a:t>必賜福給他</a:t>
            </a:r>
            <a:r>
              <a:rPr lang="zh-TW" altLang="en-US" sz="3200" dirty="0" smtClean="0">
                <a:solidFill>
                  <a:srgbClr val="FFFFFF"/>
                </a:solidFill>
                <a:latin typeface="華康黑體 Std W12" pitchFamily="34" charset="-120"/>
                <a:ea typeface="華康黑體 Std W12" pitchFamily="34" charset="-120"/>
              </a:rPr>
              <a:t>！</a:t>
            </a:r>
            <a:r>
              <a:rPr lang="en-US" altLang="zh-TW" sz="3200" dirty="0" smtClean="0">
                <a:solidFill>
                  <a:srgbClr val="FFFFFF"/>
                </a:solidFill>
                <a:latin typeface="華康黑體 Std W12" pitchFamily="34" charset="-120"/>
                <a:ea typeface="華康黑體 Std W12" pitchFamily="34" charset="-120"/>
              </a:rPr>
              <a:t/>
            </a:r>
            <a:br>
              <a:rPr lang="en-US" altLang="zh-TW" sz="3200" dirty="0" smtClean="0">
                <a:solidFill>
                  <a:srgbClr val="FFFFFF"/>
                </a:solidFill>
                <a:latin typeface="華康黑體 Std W12" pitchFamily="34" charset="-120"/>
                <a:ea typeface="華康黑體 Std W12" pitchFamily="34" charset="-120"/>
              </a:rPr>
            </a:br>
            <a:r>
              <a:rPr lang="zh-TW" altLang="en-US" dirty="0" smtClean="0">
                <a:solidFill>
                  <a:srgbClr val="FFFFFF"/>
                </a:solidFill>
                <a:ea typeface="華康黑體 Std W12" pitchFamily="34" charset="-120"/>
              </a:rPr>
              <a:t>（</a:t>
            </a:r>
            <a:r>
              <a:rPr lang="zh-TW" altLang="en-US" dirty="0" smtClean="0">
                <a:solidFill>
                  <a:srgbClr val="FFFFFF"/>
                </a:solidFill>
                <a:latin typeface="華康黑體 Std W9" pitchFamily="34" charset="-120"/>
                <a:ea typeface="華康黑體 Std W9" pitchFamily="34" charset="-120"/>
              </a:rPr>
              <a:t>詩篇</a:t>
            </a:r>
            <a:r>
              <a:rPr lang="en-US" altLang="zh-TW" dirty="0">
                <a:solidFill>
                  <a:srgbClr val="FFFFFF"/>
                </a:solidFill>
                <a:ea typeface="華康黑體 Std W12" pitchFamily="34" charset="-120"/>
              </a:rPr>
              <a:t>115:13</a:t>
            </a:r>
            <a:r>
              <a:rPr lang="zh-TW" altLang="en-US" dirty="0" smtClean="0">
                <a:solidFill>
                  <a:srgbClr val="FFFFFF"/>
                </a:solidFill>
                <a:ea typeface="華康黑體 Std W12" pitchFamily="34" charset="-120"/>
              </a:rPr>
              <a:t>）</a:t>
            </a:r>
            <a:endParaRPr lang="zh-TW" altLang="en-US" dirty="0">
              <a:solidFill>
                <a:srgbClr val="FFFFFF"/>
              </a:solidFill>
              <a:ea typeface="華康黑體 Std W12" pitchFamily="34" charset="-120"/>
            </a:endParaRP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50938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720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華康黑體 Std W12" pitchFamily="34" charset="-120"/>
              </a:rPr>
              <a:t>上等的福份</a:t>
            </a:r>
          </a:p>
        </p:txBody>
      </p:sp>
    </p:spTree>
    <p:extLst>
      <p:ext uri="{BB962C8B-B14F-4D97-AF65-F5344CB8AC3E}">
        <p14:creationId xmlns:p14="http://schemas.microsoft.com/office/powerpoint/2010/main" val="26404046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  <p:bldP spid="7680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6"/>
          <p:cNvSpPr>
            <a:spLocks noGrp="1" noChangeArrowheads="1"/>
          </p:cNvSpPr>
          <p:nvPr>
            <p:ph type="title"/>
          </p:nvPr>
        </p:nvSpPr>
        <p:spPr>
          <a:xfrm>
            <a:off x="2484438" y="2133600"/>
            <a:ext cx="4175125" cy="1138238"/>
          </a:xfrm>
          <a:noFill/>
        </p:spPr>
        <p:txBody>
          <a:bodyPr/>
          <a:lstStyle/>
          <a:p>
            <a:pPr eaLnBrk="1" hangingPunct="1"/>
            <a:r>
              <a:rPr lang="zh-TW" altLang="en-US" sz="6000" dirty="0" smtClean="0">
                <a:solidFill>
                  <a:srgbClr val="FF9900"/>
                </a:solidFill>
                <a:ea typeface="華康黑體 Std W12" pitchFamily="34" charset="-120"/>
              </a:rPr>
              <a:t>列支敦斯登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396875" y="3284538"/>
            <a:ext cx="835183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列支敦斯登公國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擁有極高</a:t>
            </a: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的國民所得，</a:t>
            </a:r>
            <a:b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雖缺乏天然資源，</a:t>
            </a:r>
            <a:b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但以金融業及製造業造就高所得</a:t>
            </a:r>
            <a:b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（人均值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達</a:t>
            </a:r>
            <a:r>
              <a:rPr lang="en-US" altLang="zh-TW" sz="2800" dirty="0" smtClean="0">
                <a:solidFill>
                  <a:srgbClr val="FFFFFF"/>
                </a:solidFill>
                <a:ea typeface="華康黑體 Std W7" pitchFamily="34" charset="-120"/>
              </a:rPr>
              <a:t>11.5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萬美元</a:t>
            </a: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），</a:t>
            </a:r>
            <a:b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國民從小受基督教的宗教教育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。</a:t>
            </a:r>
            <a:endParaRPr lang="zh-TW" altLang="en-US" sz="2800" dirty="0">
              <a:solidFill>
                <a:srgbClr val="FFFF00"/>
              </a:solidFill>
              <a:ea typeface="華康黑體 Std W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4433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5325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7" name="Picture 9" descr="Vaduz_Castle_Liechte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0" descr="426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" b="165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107950" y="6005513"/>
            <a:ext cx="7559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>
                <a:solidFill>
                  <a:srgbClr val="FFFFFF"/>
                </a:solidFill>
                <a:ea typeface="華康黑體 Std W9" pitchFamily="34" charset="-120"/>
              </a:rPr>
              <a:t>列支敦斯登位於阿爾卑斯山腳下，風光明媚。</a:t>
            </a:r>
          </a:p>
        </p:txBody>
      </p:sp>
    </p:spTree>
    <p:extLst>
      <p:ext uri="{BB962C8B-B14F-4D97-AF65-F5344CB8AC3E}">
        <p14:creationId xmlns:p14="http://schemas.microsoft.com/office/powerpoint/2010/main" val="3695138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 descr="Luxemburg kid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0"/>
            <a:ext cx="3176587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IMG_68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1" r="24773"/>
          <a:stretch>
            <a:fillRect/>
          </a:stretch>
        </p:blipFill>
        <p:spPr bwMode="auto">
          <a:xfrm>
            <a:off x="0" y="2611438"/>
            <a:ext cx="6227763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95288" y="976313"/>
            <a:ext cx="568801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FFFFFF"/>
                </a:solidFill>
                <a:ea typeface="華康黑體 Std W9" pitchFamily="34" charset="-120"/>
              </a:rPr>
              <a:t>列支敦斯登是一個基督教國家，</a:t>
            </a:r>
            <a:br>
              <a:rPr lang="zh-TW" altLang="en-US" sz="2800" dirty="0">
                <a:solidFill>
                  <a:srgbClr val="FFFFFF"/>
                </a:solidFill>
                <a:ea typeface="華康黑體 Std W9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9" pitchFamily="34" charset="-120"/>
              </a:rPr>
              <a:t>每位學生都必要接受基督教課程，</a:t>
            </a:r>
            <a:br>
              <a:rPr lang="zh-TW" altLang="en-US" sz="2800" dirty="0">
                <a:solidFill>
                  <a:srgbClr val="FFFFFF"/>
                </a:solidFill>
                <a:ea typeface="華康黑體 Std W9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9" pitchFamily="34" charset="-120"/>
              </a:rPr>
              <a:t>使他們從小明白真理。</a:t>
            </a:r>
          </a:p>
        </p:txBody>
      </p:sp>
      <p:pic>
        <p:nvPicPr>
          <p:cNvPr id="61446" name="Picture 6" descr="Luxemburg ki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"/>
          <a:stretch>
            <a:fillRect/>
          </a:stretch>
        </p:blipFill>
        <p:spPr bwMode="auto">
          <a:xfrm>
            <a:off x="5975350" y="2611438"/>
            <a:ext cx="316865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5113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2133600"/>
            <a:ext cx="3168650" cy="1138238"/>
          </a:xfrm>
          <a:noFill/>
        </p:spPr>
        <p:txBody>
          <a:bodyPr/>
          <a:lstStyle/>
          <a:p>
            <a:pPr eaLnBrk="1" hangingPunct="1"/>
            <a:r>
              <a:rPr lang="zh-TW" altLang="en-US" sz="6000" dirty="0" smtClean="0">
                <a:solidFill>
                  <a:srgbClr val="FF9900"/>
                </a:solidFill>
                <a:ea typeface="華康黑體 Std W12" pitchFamily="34" charset="-120"/>
              </a:rPr>
              <a:t>瑞　士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39750" y="3284538"/>
            <a:ext cx="79200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他們和台灣一樣，地小又沒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資源，競爭力</a:t>
            </a: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全球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第一，人均</a:t>
            </a:r>
            <a:r>
              <a:rPr lang="en-US" altLang="zh-TW" sz="2800" dirty="0" smtClean="0">
                <a:solidFill>
                  <a:srgbClr val="FFFFFF"/>
                </a:solidFill>
                <a:ea typeface="華康黑體 Std W7" pitchFamily="34" charset="-120"/>
              </a:rPr>
              <a:t>GNI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全球第四名。看似不毛之地</a:t>
            </a: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，現在是地表最幸福的國度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！</a:t>
            </a:r>
            <a:endParaRPr lang="zh-TW" altLang="en-US" sz="2800" dirty="0">
              <a:solidFill>
                <a:srgbClr val="FFFF00"/>
              </a:solidFill>
              <a:ea typeface="華康黑體 Std W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852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7168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t="374" r="960" b="374"/>
          <a:stretch/>
        </p:blipFill>
        <p:spPr bwMode="auto">
          <a:xfrm>
            <a:off x="0" y="3686174"/>
            <a:ext cx="4716463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392" r="7701" b="165"/>
          <a:stretch/>
        </p:blipFill>
        <p:spPr bwMode="auto">
          <a:xfrm>
            <a:off x="0" y="0"/>
            <a:ext cx="4716463" cy="36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3" t="-39795" r="13552" b="-1"/>
          <a:stretch/>
        </p:blipFill>
        <p:spPr bwMode="auto">
          <a:xfrm>
            <a:off x="4716463" y="0"/>
            <a:ext cx="442753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4787900" y="273426"/>
            <a:ext cx="42846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TW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>瑞士</a:t>
            </a:r>
            <a:r>
              <a:rPr lang="zh-TW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>為世界競爭力最強的</a:t>
            </a:r>
            <a:r>
              <a:rPr lang="zh-TW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>國家其</a:t>
            </a:r>
            <a:r>
              <a:rPr lang="zh-TW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>優良</a:t>
            </a:r>
            <a:r>
              <a:rPr lang="zh-TW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>的政商環境</a:t>
            </a:r>
            <a:r>
              <a:rPr lang="en-US" altLang="zh-TW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/>
            </a:r>
            <a:br>
              <a:rPr lang="en-US" altLang="zh-TW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</a:br>
            <a:r>
              <a:rPr lang="zh-TW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>亦成為</a:t>
            </a:r>
            <a:r>
              <a:rPr lang="zh-TW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>許多</a:t>
            </a:r>
            <a:r>
              <a:rPr lang="zh-TW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>跨國公司</a:t>
            </a:r>
            <a:r>
              <a:rPr lang="en-US" altLang="zh-TW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/>
            </a:r>
            <a:br>
              <a:rPr lang="en-US" altLang="zh-TW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</a:br>
            <a:r>
              <a:rPr lang="zh-TW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>總部</a:t>
            </a:r>
            <a:r>
              <a:rPr lang="zh-TW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itchFamily="34" charset="-120"/>
              </a:rPr>
              <a:t>所在地</a:t>
            </a:r>
          </a:p>
        </p:txBody>
      </p:sp>
    </p:spTree>
    <p:extLst>
      <p:ext uri="{BB962C8B-B14F-4D97-AF65-F5344CB8AC3E}">
        <p14:creationId xmlns:p14="http://schemas.microsoft.com/office/powerpoint/2010/main" val="702875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4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4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4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7544" y="188913"/>
            <a:ext cx="1944217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必要食糧</a:t>
            </a:r>
            <a:endParaRPr kumimoji="0"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華康黑體 Std W9" pitchFamily="34" charset="-12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292080" y="203200"/>
            <a:ext cx="1512168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副食糧</a:t>
            </a:r>
            <a:endParaRPr kumimoji="0"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華康黑體 Std W9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r="1138" b="2920"/>
          <a:stretch/>
        </p:blipFill>
        <p:spPr bwMode="auto">
          <a:xfrm>
            <a:off x="-4763" y="836613"/>
            <a:ext cx="4321175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107950" y="90805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稻米花</a:t>
            </a:r>
            <a:endParaRPr kumimoji="0" lang="zh-TW" alt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itchFamily="34" charset="-120"/>
              <a:ea typeface="華康黑體 Std W7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4068" r="3587" b="2801"/>
          <a:stretch/>
        </p:blipFill>
        <p:spPr bwMode="auto">
          <a:xfrm>
            <a:off x="4827588" y="836613"/>
            <a:ext cx="4316411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 t="970" r="10535"/>
          <a:stretch/>
        </p:blipFill>
        <p:spPr bwMode="auto">
          <a:xfrm flipH="1">
            <a:off x="-4763" y="3771900"/>
            <a:ext cx="4321176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107950" y="384333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dirty="0" smtClean="0">
                <a:solidFill>
                  <a:prstClr val="black"/>
                </a:solidFill>
                <a:latin typeface="華康黑體 Std W7" pitchFamily="34" charset="-120"/>
                <a:ea typeface="華康黑體 Std W7" pitchFamily="34" charset="-120"/>
              </a:rPr>
              <a:t>小麥花</a:t>
            </a:r>
            <a:endParaRPr kumimoji="0" lang="zh-TW" altLang="en-US" dirty="0">
              <a:solidFill>
                <a:prstClr val="black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r="3377"/>
          <a:stretch/>
        </p:blipFill>
        <p:spPr bwMode="auto">
          <a:xfrm>
            <a:off x="4827588" y="3771900"/>
            <a:ext cx="4316412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r="9358" b="4445"/>
          <a:stretch/>
        </p:blipFill>
        <p:spPr bwMode="auto">
          <a:xfrm>
            <a:off x="4827588" y="836613"/>
            <a:ext cx="4316412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6"/>
          <a:stretch/>
        </p:blipFill>
        <p:spPr bwMode="auto">
          <a:xfrm>
            <a:off x="4827588" y="3771900"/>
            <a:ext cx="4316412" cy="308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907704" y="18891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─</a:t>
            </a: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黑體 Std W9" pitchFamily="34" charset="-120"/>
              </a:rPr>
              <a:t>靠風傳播</a:t>
            </a:r>
          </a:p>
        </p:txBody>
      </p:sp>
      <p:sp>
        <p:nvSpPr>
          <p:cNvPr id="7" name="矩形 6"/>
          <p:cNvSpPr/>
          <p:nvPr/>
        </p:nvSpPr>
        <p:spPr>
          <a:xfrm>
            <a:off x="6372200" y="203200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─</a:t>
            </a: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黑體 Std W9" pitchFamily="34" charset="-120"/>
              </a:rPr>
              <a:t>靠昆蟲傳播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" b="4850"/>
          <a:stretch/>
        </p:blipFill>
        <p:spPr bwMode="auto">
          <a:xfrm flipH="1">
            <a:off x="-4762" y="836613"/>
            <a:ext cx="4321174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r="39"/>
          <a:stretch/>
        </p:blipFill>
        <p:spPr bwMode="auto">
          <a:xfrm flipH="1">
            <a:off x="0" y="3771899"/>
            <a:ext cx="4316412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7045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  <p:bldP spid="21" grpId="0"/>
      <p:bldP spid="3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9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9366"/>
          <a:stretch/>
        </p:blipFill>
        <p:spPr bwMode="auto">
          <a:xfrm>
            <a:off x="-1" y="1376218"/>
            <a:ext cx="9133417" cy="548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059832" y="1772816"/>
            <a:ext cx="57875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TW" altLang="en-US" sz="2400" dirty="0">
                <a:solidFill>
                  <a:srgbClr val="FFFFFF"/>
                </a:solidFill>
                <a:ea typeface="華康黑體 Std W9" pitchFamily="34" charset="-120"/>
              </a:rPr>
              <a:t>瑞士不僅是一個強大的經濟</a:t>
            </a:r>
            <a:r>
              <a:rPr lang="zh-TW" altLang="en-US" sz="2400" dirty="0" smtClean="0">
                <a:solidFill>
                  <a:srgbClr val="FFFFFF"/>
                </a:solidFill>
                <a:ea typeface="華康黑體 Std W9" pitchFamily="34" charset="-120"/>
              </a:rPr>
              <a:t>體</a:t>
            </a:r>
            <a:r>
              <a:rPr lang="en-US" altLang="zh-TW" sz="2400" dirty="0" smtClean="0">
                <a:solidFill>
                  <a:srgbClr val="FFFFFF"/>
                </a:solidFill>
                <a:ea typeface="華康黑體 Std W9" pitchFamily="34" charset="-120"/>
              </a:rPr>
              <a:t/>
            </a:r>
            <a:br>
              <a:rPr lang="en-US" altLang="zh-TW" sz="2400" dirty="0" smtClean="0">
                <a:solidFill>
                  <a:srgbClr val="FFFFFF"/>
                </a:solidFill>
                <a:ea typeface="華康黑體 Std W9" pitchFamily="34" charset="-120"/>
              </a:rPr>
            </a:br>
            <a:r>
              <a:rPr lang="zh-TW" altLang="en-US" sz="2400" dirty="0" smtClean="0">
                <a:solidFill>
                  <a:srgbClr val="FFFFFF"/>
                </a:solidFill>
                <a:ea typeface="華康黑體 Std W9" pitchFamily="34" charset="-120"/>
              </a:rPr>
              <a:t>其</a:t>
            </a:r>
            <a:r>
              <a:rPr lang="zh-TW" altLang="en-US" sz="2400" dirty="0">
                <a:solidFill>
                  <a:srgbClr val="FFFFFF"/>
                </a:solidFill>
                <a:ea typeface="華康黑體 Std W9" pitchFamily="34" charset="-120"/>
              </a:rPr>
              <a:t>優美的風景也成為絕佳的旅遊</a:t>
            </a:r>
            <a:r>
              <a:rPr lang="zh-TW" altLang="en-US" sz="2400" dirty="0" smtClean="0">
                <a:solidFill>
                  <a:srgbClr val="FFFFFF"/>
                </a:solidFill>
                <a:ea typeface="華康黑體 Std W9" pitchFamily="34" charset="-120"/>
              </a:rPr>
              <a:t>國家</a:t>
            </a:r>
            <a:endParaRPr lang="zh-TW" altLang="en-US" sz="2400" dirty="0">
              <a:solidFill>
                <a:srgbClr val="FFFFFF"/>
              </a:solidFill>
              <a:ea typeface="華康黑體 Std W9" pitchFamily="34" charset="-120"/>
            </a:endParaRPr>
          </a:p>
        </p:txBody>
      </p:sp>
      <p:pic>
        <p:nvPicPr>
          <p:cNvPr id="73740" name="Picture 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" r="25943"/>
          <a:stretch/>
        </p:blipFill>
        <p:spPr bwMode="auto">
          <a:xfrm>
            <a:off x="0" y="0"/>
            <a:ext cx="2266950" cy="164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354" r="4526" b="586"/>
          <a:stretch/>
        </p:blipFill>
        <p:spPr bwMode="auto">
          <a:xfrm>
            <a:off x="2266950" y="0"/>
            <a:ext cx="2195513" cy="164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2463" y="-136326"/>
            <a:ext cx="2376487" cy="178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0361" y="5805264"/>
            <a:ext cx="84970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黑體 Std W9" pitchFamily="34" charset="-120"/>
              </a:rPr>
              <a:t>自</a:t>
            </a:r>
            <a:r>
              <a:rPr lang="zh-TW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黑體 Std W9" pitchFamily="34" charset="-120"/>
              </a:rPr>
              <a:t>公元</a:t>
            </a:r>
            <a:r>
              <a:rPr lang="en-US" altLang="zh-TW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黑體 Std W9" pitchFamily="34" charset="-120"/>
              </a:rPr>
              <a:t>7</a:t>
            </a:r>
            <a:r>
              <a:rPr lang="zh-TW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黑體 Std W9" pitchFamily="34" charset="-120"/>
              </a:rPr>
              <a:t>世紀始</a:t>
            </a:r>
            <a:r>
              <a:rPr lang="zh-TW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黑體 Std W9" pitchFamily="34" charset="-120"/>
              </a:rPr>
              <a:t>，</a:t>
            </a:r>
            <a:r>
              <a:rPr lang="zh-TW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黑體 Std W9" pitchFamily="34" charset="-120"/>
              </a:rPr>
              <a:t>瑞士</a:t>
            </a:r>
            <a:r>
              <a:rPr lang="zh-TW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黑體 Std W9" pitchFamily="34" charset="-120"/>
              </a:rPr>
              <a:t>就</a:t>
            </a:r>
            <a:r>
              <a:rPr lang="zh-TW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黑體 Std W9" pitchFamily="34" charset="-120"/>
              </a:rPr>
              <a:t>成為信奉基督教的國家，基督信仰深植在這個國家的文化裡，成就了這個國家的豐盛！</a:t>
            </a:r>
          </a:p>
        </p:txBody>
      </p:sp>
      <p:pic>
        <p:nvPicPr>
          <p:cNvPr id="73744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8950" y="-82550"/>
            <a:ext cx="23050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023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2133600"/>
            <a:ext cx="3168650" cy="1138238"/>
          </a:xfrm>
          <a:noFill/>
        </p:spPr>
        <p:txBody>
          <a:bodyPr/>
          <a:lstStyle/>
          <a:p>
            <a:pPr eaLnBrk="1" hangingPunct="1"/>
            <a:r>
              <a:rPr lang="zh-TW" altLang="en-US" sz="6000" dirty="0" smtClean="0">
                <a:solidFill>
                  <a:srgbClr val="FF9900"/>
                </a:solidFill>
                <a:ea typeface="華康黑體 Std W12" pitchFamily="34" charset="-120"/>
              </a:rPr>
              <a:t>紐西蘭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95288" y="3284538"/>
            <a:ext cx="81375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紐西蘭是一個基督教國家，氣候宜人、風景優美，</a:t>
            </a:r>
            <a:b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</a:br>
            <a:r>
              <a:rPr lang="zh-TW" altLang="en-US" sz="2800" dirty="0">
                <a:solidFill>
                  <a:srgbClr val="FFFFFF"/>
                </a:solidFill>
                <a:ea typeface="華康黑體 Std W7" pitchFamily="34" charset="-120"/>
              </a:rPr>
              <a:t>自然災害絕少，人民生活品質高</a:t>
            </a:r>
            <a:r>
              <a:rPr lang="zh-TW" altLang="en-US" sz="2800" dirty="0" smtClean="0">
                <a:solidFill>
                  <a:srgbClr val="FFFFFF"/>
                </a:solidFill>
                <a:ea typeface="華康黑體 Std W7" pitchFamily="34" charset="-120"/>
              </a:rPr>
              <a:t>。</a:t>
            </a:r>
            <a:endParaRPr lang="zh-TW" altLang="en-US" sz="2800" dirty="0">
              <a:solidFill>
                <a:srgbClr val="FFFF00"/>
              </a:solidFill>
              <a:ea typeface="華康黑體 Std W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38142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6" name="Picture 6" descr="Family&amp;Australia-017-7357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-315913"/>
            <a:ext cx="478790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Anaura Bay, Gisborne, New Zealand - 1600x1200 -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6100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Auckland_City_Highlights,_New_Zeal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/>
          <a:stretch>
            <a:fillRect/>
          </a:stretch>
        </p:blipFill>
        <p:spPr bwMode="auto">
          <a:xfrm>
            <a:off x="-107950" y="3235325"/>
            <a:ext cx="4306888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Heart_Lake, New Zea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235325"/>
            <a:ext cx="5795962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3419475" y="3357563"/>
            <a:ext cx="572452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黑體 Std W9" pitchFamily="34" charset="-120"/>
              </a:rPr>
              <a:t>紐西蘭雖位處南太平洋，但許多農牧產品的出口值皆為全球第一，也為紐西蘭帶來豐厚的財富。</a:t>
            </a:r>
          </a:p>
        </p:txBody>
      </p:sp>
    </p:spTree>
    <p:extLst>
      <p:ext uri="{BB962C8B-B14F-4D97-AF65-F5344CB8AC3E}">
        <p14:creationId xmlns:p14="http://schemas.microsoft.com/office/powerpoint/2010/main" val="4057969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3" name="Picture 9" descr="church-in-fall-splendor-new-eng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8" r="23228"/>
          <a:stretch>
            <a:fillRect/>
          </a:stretch>
        </p:blipFill>
        <p:spPr bwMode="auto">
          <a:xfrm>
            <a:off x="6372225" y="0"/>
            <a:ext cx="277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511175" y="2497138"/>
            <a:ext cx="61928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黑體 Std W9" pitchFamily="34" charset="-120"/>
              </a:rPr>
              <a:t>紐西蘭建國之初深受基督信仰影響，得著大的祝福，有人間天堂之美譽。</a:t>
            </a:r>
          </a:p>
        </p:txBody>
      </p:sp>
      <p:pic>
        <p:nvPicPr>
          <p:cNvPr id="67591" name="Picture 7" descr="christchu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"/>
          <a:stretch>
            <a:fillRect/>
          </a:stretch>
        </p:blipFill>
        <p:spPr bwMode="auto">
          <a:xfrm>
            <a:off x="0" y="3489325"/>
            <a:ext cx="6372225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5" name="Picture 11" descr="Christchurch Townhall of Performing Arts Outside with founta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2"/>
          <a:stretch>
            <a:fillRect/>
          </a:stretch>
        </p:blipFill>
        <p:spPr bwMode="auto">
          <a:xfrm>
            <a:off x="0" y="0"/>
            <a:ext cx="63722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375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36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6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6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680"/>
                            </p:stCondLst>
                            <p:childTnLst>
                              <p:par>
                                <p:cTn id="2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080" name="Group 248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077406332"/>
              </p:ext>
            </p:extLst>
          </p:nvPr>
        </p:nvGraphicFramePr>
        <p:xfrm>
          <a:off x="323850" y="692150"/>
          <a:ext cx="8374063" cy="6164962"/>
        </p:xfrm>
        <a:graphic>
          <a:graphicData uri="http://schemas.openxmlformats.org/drawingml/2006/table">
            <a:tbl>
              <a:tblPr/>
              <a:tblGrid>
                <a:gridCol w="1223814"/>
                <a:gridCol w="2736999"/>
                <a:gridCol w="1799505"/>
                <a:gridCol w="2613745"/>
              </a:tblGrid>
              <a:tr h="99386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華康黑體 Std W9" pitchFamily="34" charset="-120"/>
                          <a:ea typeface="華康黑體 Std W9" pitchFamily="34" charset="-120"/>
                        </a:rPr>
                        <a:t>不敬拜上帝的國家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華康黑體 Std W9" pitchFamily="34" charset="-120"/>
                          <a:ea typeface="華康黑體 Std W9" pitchFamily="34" charset="-120"/>
                        </a:rPr>
                        <a:t>敬拜上帝的國家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53817">
                <a:tc>
                  <a:txBody>
                    <a:bodyPr/>
                    <a:lstStyle/>
                    <a:p>
                      <a:pPr marL="989013" marR="0" lvl="0" indent="-9890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華康黑體 Std W9" pitchFamily="34" charset="-120"/>
                          <a:ea typeface="華康黑體 Std W9" pitchFamily="34" charset="-120"/>
                        </a:rPr>
                        <a:t>北韓</a:t>
                      </a:r>
                    </a:p>
                  </a:txBody>
                  <a:tcPr marL="108000" marR="108000" marT="144013" marB="1440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9013" marR="0" lvl="0" indent="-9890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華康黑體 Std W5" pitchFamily="34" charset="-120"/>
                          <a:ea typeface="華康黑體 Std W5" pitchFamily="34" charset="-120"/>
                        </a:rPr>
                        <a:t>饑荒乾旱年年</a:t>
                      </a: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華康黑體 Std W9" pitchFamily="34" charset="-120"/>
                          <a:ea typeface="華康黑體 Std W9" pitchFamily="34" charset="-120"/>
                        </a:rPr>
                        <a:t>南韓</a:t>
                      </a: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華康黑體 Std W5" pitchFamily="34" charset="-120"/>
                          <a:ea typeface="華康黑體 Std W5" pitchFamily="34" charset="-120"/>
                        </a:rPr>
                        <a:t>經濟蓬勃發展</a:t>
                      </a: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3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華康黑體 Std W9" pitchFamily="34" charset="-120"/>
                          <a:ea typeface="華康黑體 Std W9" pitchFamily="34" charset="-120"/>
                        </a:rPr>
                        <a:t>海地</a:t>
                      </a:r>
                    </a:p>
                  </a:txBody>
                  <a:tcPr marL="108000" marR="108000" marT="144013" marB="1440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華康黑體 Std W5" pitchFamily="34" charset="-120"/>
                          <a:ea typeface="華康黑體 Std W5" pitchFamily="34" charset="-120"/>
                        </a:rPr>
                        <a:t>天災人禍常年不斷</a:t>
                      </a: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華康黑體 Std W9" pitchFamily="34" charset="-120"/>
                          <a:ea typeface="華康黑體 Std W9" pitchFamily="34" charset="-120"/>
                        </a:rPr>
                        <a:t>多明尼加</a:t>
                      </a: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華康黑體 Std W5" pitchFamily="34" charset="-120"/>
                          <a:ea typeface="華康黑體 Std W5" pitchFamily="34" charset="-120"/>
                        </a:rPr>
                        <a:t>經濟快速成長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華康黑體 Std W5" pitchFamily="34" charset="-120"/>
                        <a:ea typeface="華康黑體 Std W5" pitchFamily="34" charset="-120"/>
                      </a:endParaRP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9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華康黑體 Std W9" pitchFamily="34" charset="-120"/>
                          <a:ea typeface="華康黑體 Std W9" pitchFamily="34" charset="-120"/>
                        </a:rPr>
                        <a:t>孟加拉</a:t>
                      </a:r>
                    </a:p>
                  </a:txBody>
                  <a:tcPr marL="108000" marR="108000" marT="144013" marB="1440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華康黑體 Std W5" pitchFamily="34" charset="-120"/>
                          <a:ea typeface="華康黑體 Std W5" pitchFamily="34" charset="-120"/>
                        </a:rPr>
                        <a:t>百姓生活在極度貧窮</a:t>
                      </a: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華康黑體 Std W9" pitchFamily="34" charset="-120"/>
                          <a:ea typeface="華康黑體 Std W9" pitchFamily="34" charset="-120"/>
                        </a:rPr>
                        <a:t>列支敦斯登</a:t>
                      </a: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華康黑體 Std W5" pitchFamily="34" charset="-120"/>
                          <a:ea typeface="華康黑體 Std W5" pitchFamily="34" charset="-120"/>
                        </a:rPr>
                        <a:t>缺乏天然資源卻擁有高所得</a:t>
                      </a: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9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華康黑體 Std W9" pitchFamily="34" charset="-120"/>
                          <a:ea typeface="華康黑體 Std W9" pitchFamily="34" charset="-120"/>
                        </a:rPr>
                        <a:t>尼泊爾</a:t>
                      </a:r>
                    </a:p>
                  </a:txBody>
                  <a:tcPr marL="108000" marR="108000" marT="144013" marB="1440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華康黑體 Std W5" pitchFamily="34" charset="-120"/>
                          <a:ea typeface="華康黑體 Std W5" pitchFamily="34" charset="-120"/>
                        </a:rPr>
                        <a:t>世界上十個最貧窮的國家之一</a:t>
                      </a: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華康黑體 Std W9" pitchFamily="34" charset="-120"/>
                          <a:ea typeface="華康黑體 Std W9" pitchFamily="34" charset="-120"/>
                        </a:rPr>
                        <a:t>瑞士</a:t>
                      </a: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400" dirty="0" smtClean="0">
                          <a:solidFill>
                            <a:srgbClr val="FFFFFF"/>
                          </a:solidFill>
                          <a:ea typeface="華康黑體 Std W7" pitchFamily="34" charset="-120"/>
                        </a:rPr>
                        <a:t>競爭力全球第一</a:t>
                      </a:r>
                      <a:endParaRPr lang="en-US" altLang="zh-TW" sz="2400" dirty="0" smtClean="0">
                        <a:solidFill>
                          <a:srgbClr val="FFFFFF"/>
                        </a:solidFill>
                        <a:ea typeface="華康黑體 Std W7" pitchFamily="34" charset="-12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400" dirty="0" smtClean="0">
                          <a:solidFill>
                            <a:srgbClr val="FFFFFF"/>
                          </a:solidFill>
                          <a:ea typeface="華康黑體 Std W7" pitchFamily="34" charset="-120"/>
                        </a:rPr>
                        <a:t>人均</a:t>
                      </a:r>
                      <a:r>
                        <a:rPr lang="en-US" altLang="zh-TW" sz="2400" dirty="0" smtClean="0">
                          <a:solidFill>
                            <a:srgbClr val="FFFFFF"/>
                          </a:solidFill>
                          <a:ea typeface="華康黑體 Std W7" pitchFamily="34" charset="-120"/>
                        </a:rPr>
                        <a:t>GDP</a:t>
                      </a:r>
                      <a:r>
                        <a:rPr lang="zh-TW" altLang="en-US" sz="2400" dirty="0" smtClean="0">
                          <a:solidFill>
                            <a:srgbClr val="FFFFFF"/>
                          </a:solidFill>
                          <a:ea typeface="華康黑體 Std W7" pitchFamily="34" charset="-120"/>
                        </a:rPr>
                        <a:t>全球第四名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華康黑體 Std W5" pitchFamily="34" charset="-120"/>
                        <a:ea typeface="華康黑體 Std W5" pitchFamily="34" charset="-120"/>
                      </a:endParaRP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5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華康黑體 Std W9" pitchFamily="34" charset="-120"/>
                          <a:ea typeface="華康黑體 Std W9" pitchFamily="34" charset="-120"/>
                        </a:rPr>
                        <a:t>印度</a:t>
                      </a:r>
                    </a:p>
                  </a:txBody>
                  <a:tcPr marL="108000" marR="108000" marT="144013" marB="1440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華康黑體 Std W5" pitchFamily="34" charset="-120"/>
                          <a:ea typeface="華康黑體 Std W5" pitchFamily="34" charset="-120"/>
                        </a:rPr>
                        <a:t>首都新德里約三分之一的人口生活在貧民窟中</a:t>
                      </a: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華康黑體 Std W9" pitchFamily="34" charset="-120"/>
                          <a:ea typeface="華康黑體 Std W9" pitchFamily="34" charset="-120"/>
                        </a:rPr>
                        <a:t>紐西蘭</a:t>
                      </a: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華康黑體 Std W5" pitchFamily="34" charset="-120"/>
                          <a:ea typeface="華康黑體 Std W5" pitchFamily="34" charset="-120"/>
                        </a:rPr>
                        <a:t>有人間天堂之美譽</a:t>
                      </a:r>
                    </a:p>
                  </a:txBody>
                  <a:tcPr marL="108000" marR="108000" marT="144013" marB="1440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28829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9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鴕鳥(0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r="1897"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3419475" y="188913"/>
            <a:ext cx="5473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華康黑體 Std W9" pitchFamily="34" charset="-120"/>
              </a:rPr>
              <a:t>你能視而不見以上的事實嗎？</a:t>
            </a:r>
          </a:p>
        </p:txBody>
      </p:sp>
    </p:spTree>
    <p:extLst>
      <p:ext uri="{BB962C8B-B14F-4D97-AF65-F5344CB8AC3E}">
        <p14:creationId xmlns:p14="http://schemas.microsoft.com/office/powerpoint/2010/main" val="489994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0"/>
          <a:stretch/>
        </p:blipFill>
        <p:spPr bwMode="auto">
          <a:xfrm flipH="1">
            <a:off x="179512" y="203042"/>
            <a:ext cx="8712968" cy="642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9512" y="2395629"/>
            <a:ext cx="8712175" cy="1785104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4400" dirty="0" smtClean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人類未來的命運只有兩種</a:t>
            </a:r>
            <a:endParaRPr lang="en-US" altLang="zh-TW" sz="4400" dirty="0" smtClean="0">
              <a:solidFill>
                <a:srgbClr val="000000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 algn="ctr" eaLnBrk="1" hangingPunct="1"/>
            <a:r>
              <a:rPr lang="zh-TW" altLang="en-US" sz="6600" dirty="0">
                <a:solidFill>
                  <a:srgbClr val="FF0000"/>
                </a:solidFill>
                <a:ea typeface="華康黑體 Std W12" pitchFamily="34" charset="-120"/>
              </a:rPr>
              <a:t>天堂</a:t>
            </a:r>
            <a:r>
              <a:rPr lang="zh-TW" altLang="en-US" sz="6600" dirty="0">
                <a:solidFill>
                  <a:srgbClr val="000000"/>
                </a:solidFill>
                <a:latin typeface="華康黑體 Std W9" pitchFamily="34" charset="-120"/>
                <a:ea typeface="華康黑體 Std W9" pitchFamily="34" charset="-120"/>
              </a:rPr>
              <a:t>或</a:t>
            </a:r>
            <a:r>
              <a:rPr lang="zh-TW" altLang="en-US" sz="6600" dirty="0" smtClean="0">
                <a:solidFill>
                  <a:srgbClr val="FF0000"/>
                </a:solidFill>
                <a:ea typeface="華康黑體 Std W12" pitchFamily="34" charset="-120"/>
              </a:rPr>
              <a:t>地獄</a:t>
            </a:r>
            <a:endParaRPr lang="zh-TW" altLang="en-US" sz="4400" dirty="0">
              <a:solidFill>
                <a:srgbClr val="FF00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2227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8" r="8679"/>
          <a:stretch/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53425" y="3343632"/>
            <a:ext cx="8892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9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12" pitchFamily="34" charset="-120"/>
                <a:ea typeface="華康黑體 Std W12" pitchFamily="34" charset="-120"/>
              </a:rPr>
              <a:t>唯有耶穌</a:t>
            </a:r>
            <a:endParaRPr lang="en-US" altLang="zh-TW" sz="9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12" pitchFamily="34" charset="-120"/>
              <a:ea typeface="華康黑體 Std W12" pitchFamily="34" charset="-120"/>
            </a:endParaRPr>
          </a:p>
          <a:p>
            <a:r>
              <a:rPr lang="zh-TW" altLang="en-US" sz="7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才是你我的拯救！</a:t>
            </a:r>
            <a:endParaRPr lang="zh-TW" altLang="en-US" sz="7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4646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86111" y="215665"/>
            <a:ext cx="2017737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白天的</a:t>
            </a:r>
            <a:r>
              <a:rPr kumimoji="0"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花</a:t>
            </a:r>
            <a:endParaRPr kumimoji="0"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828461" y="215665"/>
            <a:ext cx="1656184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晚上的</a:t>
            </a:r>
            <a:r>
              <a:rPr kumimoji="0"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花</a:t>
            </a:r>
            <a:endParaRPr kumimoji="0"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/>
          <a:stretch>
            <a:fillRect/>
          </a:stretch>
        </p:blipFill>
        <p:spPr bwMode="auto">
          <a:xfrm>
            <a:off x="0" y="836613"/>
            <a:ext cx="4316413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t="182" r="6229" b="5885"/>
          <a:stretch>
            <a:fillRect/>
          </a:stretch>
        </p:blipFill>
        <p:spPr bwMode="auto">
          <a:xfrm>
            <a:off x="0" y="3775075"/>
            <a:ext cx="4316413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07950" y="908050"/>
            <a:ext cx="6461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玫瑰</a:t>
            </a:r>
          </a:p>
        </p:txBody>
      </p:sp>
      <p:sp>
        <p:nvSpPr>
          <p:cNvPr id="14" name="矩形 13"/>
          <p:cNvSpPr/>
          <p:nvPr/>
        </p:nvSpPr>
        <p:spPr>
          <a:xfrm>
            <a:off x="107950" y="3860800"/>
            <a:ext cx="6461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牡丹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1" b="5414"/>
          <a:stretch>
            <a:fillRect/>
          </a:stretch>
        </p:blipFill>
        <p:spPr bwMode="auto">
          <a:xfrm>
            <a:off x="4837113" y="836613"/>
            <a:ext cx="4306887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8" b="8150"/>
          <a:stretch>
            <a:fillRect/>
          </a:stretch>
        </p:blipFill>
        <p:spPr bwMode="auto">
          <a:xfrm>
            <a:off x="4837113" y="3775075"/>
            <a:ext cx="4306887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8193088" y="908050"/>
            <a:ext cx="8763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夜來香</a:t>
            </a:r>
          </a:p>
        </p:txBody>
      </p:sp>
      <p:sp>
        <p:nvSpPr>
          <p:cNvPr id="20" name="矩形 19"/>
          <p:cNvSpPr/>
          <p:nvPr/>
        </p:nvSpPr>
        <p:spPr>
          <a:xfrm>
            <a:off x="8308975" y="3860800"/>
            <a:ext cx="6461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曇花</a:t>
            </a:r>
          </a:p>
        </p:txBody>
      </p:sp>
      <p:sp>
        <p:nvSpPr>
          <p:cNvPr id="3" name="矩形 2"/>
          <p:cNvSpPr/>
          <p:nvPr/>
        </p:nvSpPr>
        <p:spPr>
          <a:xfrm>
            <a:off x="2627784" y="241484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艷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68621" y="215198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香</a:t>
            </a:r>
          </a:p>
        </p:txBody>
      </p:sp>
    </p:spTree>
    <p:extLst>
      <p:ext uri="{BB962C8B-B14F-4D97-AF65-F5344CB8AC3E}">
        <p14:creationId xmlns:p14="http://schemas.microsoft.com/office/powerpoint/2010/main" val="4552806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4" grpId="0"/>
      <p:bldP spid="18" grpId="0"/>
      <p:bldP spid="20" grpId="0"/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868143" y="188913"/>
            <a:ext cx="1728193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不好看的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71600" y="188913"/>
            <a:ext cx="136815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好看</a:t>
            </a: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3" pitchFamily="34" charset="-120"/>
                <a:ea typeface="華康黑體 Std W3" pitchFamily="34" charset="-120"/>
              </a:rPr>
              <a:t>的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itchFamily="34" charset="-120"/>
              <a:ea typeface="華康黑體 Std W9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1" b="2254"/>
          <a:stretch>
            <a:fillRect/>
          </a:stretch>
        </p:blipFill>
        <p:spPr bwMode="auto">
          <a:xfrm>
            <a:off x="4822825" y="836613"/>
            <a:ext cx="4319588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" t="-256"/>
          <a:stretch>
            <a:fillRect/>
          </a:stretch>
        </p:blipFill>
        <p:spPr bwMode="auto">
          <a:xfrm>
            <a:off x="4822825" y="3860800"/>
            <a:ext cx="431958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8316913" y="908050"/>
            <a:ext cx="646112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家雞</a:t>
            </a:r>
          </a:p>
        </p:txBody>
      </p:sp>
      <p:sp>
        <p:nvSpPr>
          <p:cNvPr id="13" name="矩形 12"/>
          <p:cNvSpPr/>
          <p:nvPr/>
        </p:nvSpPr>
        <p:spPr>
          <a:xfrm>
            <a:off x="8547100" y="3917950"/>
            <a:ext cx="4159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鴨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" b="-56"/>
          <a:stretch>
            <a:fillRect/>
          </a:stretch>
        </p:blipFill>
        <p:spPr bwMode="auto">
          <a:xfrm>
            <a:off x="0" y="836613"/>
            <a:ext cx="4316413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/>
          <a:stretch>
            <a:fillRect/>
          </a:stretch>
        </p:blipFill>
        <p:spPr bwMode="auto">
          <a:xfrm>
            <a:off x="0" y="3860800"/>
            <a:ext cx="431641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107950" y="908050"/>
            <a:ext cx="6461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rPr>
              <a:t>孔雀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07950" y="3917950"/>
            <a:ext cx="64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latin typeface="華康黑體 Std W7" pitchFamily="34" charset="-120"/>
                <a:ea typeface="華康黑體 Std W7" pitchFamily="34" charset="-120"/>
              </a:rPr>
              <a:t>鴛鴦</a:t>
            </a:r>
          </a:p>
        </p:txBody>
      </p:sp>
      <p:sp>
        <p:nvSpPr>
          <p:cNvPr id="3" name="矩形 2"/>
          <p:cNvSpPr/>
          <p:nvPr/>
        </p:nvSpPr>
        <p:spPr>
          <a:xfrm>
            <a:off x="2013972" y="200658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不好吃</a:t>
            </a:r>
          </a:p>
        </p:txBody>
      </p:sp>
      <p:sp>
        <p:nvSpPr>
          <p:cNvPr id="7" name="矩形 6"/>
          <p:cNvSpPr/>
          <p:nvPr/>
        </p:nvSpPr>
        <p:spPr>
          <a:xfrm>
            <a:off x="7308304" y="18798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itchFamily="34" charset="-120"/>
                <a:ea typeface="華康黑體 Std W9" pitchFamily="34" charset="-120"/>
              </a:rPr>
              <a:t>好吃</a:t>
            </a:r>
          </a:p>
        </p:txBody>
      </p:sp>
    </p:spTree>
    <p:extLst>
      <p:ext uri="{BB962C8B-B14F-4D97-AF65-F5344CB8AC3E}">
        <p14:creationId xmlns:p14="http://schemas.microsoft.com/office/powerpoint/2010/main" val="2138351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  <p:bldP spid="18" grpId="0"/>
      <p:bldP spid="19" grpId="0"/>
      <p:bldP spid="3" grpId="0"/>
      <p:bldP spid="7" grpId="0"/>
    </p:bldLst>
  </p:timing>
</p:sld>
</file>

<file path=ppt/theme/theme1.xml><?xml version="1.0" encoding="utf-8"?>
<a:theme xmlns:a="http://schemas.openxmlformats.org/drawingml/2006/main" name="到底有沒有神(47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到底有沒有神(47)</Template>
  <TotalTime>13793</TotalTime>
  <Words>1923</Words>
  <Application>Microsoft Office PowerPoint</Application>
  <PresentationFormat>如螢幕大小 (4:3)</PresentationFormat>
  <Paragraphs>303</Paragraphs>
  <Slides>77</Slides>
  <Notes>20</Notes>
  <HiddenSlides>0</HiddenSlides>
  <MMClips>0</MMClips>
  <ScaleCrop>false</ScaleCrop>
  <HeadingPairs>
    <vt:vector size="4" baseType="variant">
      <vt:variant>
        <vt:lpstr>佈景主題</vt:lpstr>
      </vt:variant>
      <vt:variant>
        <vt:i4>5</vt:i4>
      </vt:variant>
      <vt:variant>
        <vt:lpstr>投影片標題</vt:lpstr>
      </vt:variant>
      <vt:variant>
        <vt:i4>77</vt:i4>
      </vt:variant>
    </vt:vector>
  </HeadingPairs>
  <TitlesOfParts>
    <vt:vector size="82" baseType="lpstr">
      <vt:lpstr>到底有沒有神(47)</vt:lpstr>
      <vt:lpstr>預設簡報設計</vt:lpstr>
      <vt:lpstr>1_預設簡報設計</vt:lpstr>
      <vt:lpstr>7_預設簡報設計</vt:lpstr>
      <vt:lpstr>3_預設簡報設計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南韓是世界上經濟發展最快速的國家之一，在世界的經濟舞台上佔有一重要的席位。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孟加拉</vt:lpstr>
      <vt:lpstr>PowerPoint 簡報</vt:lpstr>
      <vt:lpstr>尼泊爾</vt:lpstr>
      <vt:lpstr>PowerPoint 簡報</vt:lpstr>
      <vt:lpstr>PowerPoint 簡報</vt:lpstr>
      <vt:lpstr>印　度</vt:lpstr>
      <vt:lpstr>PowerPoint 簡報</vt:lpstr>
      <vt:lpstr>PowerPoint 簡報</vt:lpstr>
      <vt:lpstr>PowerPoint 簡報</vt:lpstr>
      <vt:lpstr>PowerPoint 簡報</vt:lpstr>
      <vt:lpstr>上等的福份</vt:lpstr>
      <vt:lpstr>列支敦斯登</vt:lpstr>
      <vt:lpstr>PowerPoint 簡報</vt:lpstr>
      <vt:lpstr>PowerPoint 簡報</vt:lpstr>
      <vt:lpstr>瑞　士</vt:lpstr>
      <vt:lpstr>PowerPoint 簡報</vt:lpstr>
      <vt:lpstr>PowerPoint 簡報</vt:lpstr>
      <vt:lpstr>紐西蘭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Last Day</dc:creator>
  <cp:lastModifiedBy>r</cp:lastModifiedBy>
  <cp:revision>292</cp:revision>
  <dcterms:created xsi:type="dcterms:W3CDTF">2013-04-26T09:50:03Z</dcterms:created>
  <dcterms:modified xsi:type="dcterms:W3CDTF">2017-09-15T01:23:10Z</dcterms:modified>
</cp:coreProperties>
</file>